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media/image65.jpg" ContentType="image/jpg"/>
  <Override PartName="/ppt/media/image82.jpg" ContentType="image/jpg"/>
  <Override PartName="/ppt/media/image84.jpg" ContentType="image/jpg"/>
  <Override PartName="/ppt/media/image8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57" r:id="rId4"/>
    <p:sldId id="258" r:id="rId5"/>
    <p:sldId id="272" r:id="rId6"/>
    <p:sldId id="271" r:id="rId7"/>
    <p:sldId id="260" r:id="rId8"/>
    <p:sldId id="262" r:id="rId9"/>
    <p:sldId id="269" r:id="rId10"/>
    <p:sldId id="270" r:id="rId11"/>
    <p:sldId id="261" r:id="rId1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19" autoAdjust="0"/>
  </p:normalViewPr>
  <p:slideViewPr>
    <p:cSldViewPr>
      <p:cViewPr varScale="1">
        <p:scale>
          <a:sx n="49" d="100"/>
          <a:sy n="49" d="100"/>
        </p:scale>
        <p:origin x="1244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1FB2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FB-48DB-B2A2-B0A437D156F0}"/>
              </c:ext>
            </c:extLst>
          </c:dPt>
          <c:dPt>
            <c:idx val="1"/>
            <c:invertIfNegative val="0"/>
            <c:bubble3D val="0"/>
            <c:spPr>
              <a:solidFill>
                <a:srgbClr val="F95B3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FB-48DB-B2A2-B0A437D156F0}"/>
              </c:ext>
            </c:extLst>
          </c:dPt>
          <c:dPt>
            <c:idx val="2"/>
            <c:invertIfNegative val="0"/>
            <c:bubble3D val="0"/>
            <c:spPr>
              <a:solidFill>
                <a:srgbClr val="5076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FB-48DB-B2A2-B0A437D156F0}"/>
              </c:ext>
            </c:extLst>
          </c:dPt>
          <c:dPt>
            <c:idx val="3"/>
            <c:invertIfNegative val="0"/>
            <c:bubble3D val="0"/>
            <c:spPr>
              <a:solidFill>
                <a:srgbClr val="01327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FB-48DB-B2A2-B0A437D156F0}"/>
              </c:ext>
            </c:extLst>
          </c:dPt>
          <c:dPt>
            <c:idx val="4"/>
            <c:invertIfNegative val="0"/>
            <c:bubble3D val="0"/>
            <c:spPr>
              <a:solidFill>
                <a:srgbClr val="47AFF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FB-48DB-B2A2-B0A437D156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458E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Indeks Literasi Digital</c:v>
                </c:pt>
                <c:pt idx="1">
                  <c:v>Sub-Indeks 1: Informasi dan Literasi Digital </c:v>
                </c:pt>
                <c:pt idx="2">
                  <c:v>Sub-Indeks 2: Komunikasi dan Kolaborasi </c:v>
                </c:pt>
                <c:pt idx="3">
                  <c:v>Sub-Indeks 3: Keamanan</c:v>
                </c:pt>
                <c:pt idx="4">
                  <c:v>Sub-Indeks 4: Kemampuan Teknologi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 formatCode="General">
                  <c:v>3.47</c:v>
                </c:pt>
                <c:pt idx="1">
                  <c:v>3.17</c:v>
                </c:pt>
                <c:pt idx="2" formatCode="General">
                  <c:v>3.38</c:v>
                </c:pt>
                <c:pt idx="3" formatCode="General">
                  <c:v>3.66</c:v>
                </c:pt>
                <c:pt idx="4" formatCode="General">
                  <c:v>3.66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6FB-48DB-B2A2-B0A437D15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2"/>
        <c:axId val="293782416"/>
        <c:axId val="279540336"/>
      </c:barChart>
      <c:catAx>
        <c:axId val="29378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458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279540336"/>
        <c:crosses val="autoZero"/>
        <c:auto val="1"/>
        <c:lblAlgn val="ctr"/>
        <c:lblOffset val="100"/>
        <c:noMultiLvlLbl val="0"/>
      </c:catAx>
      <c:valAx>
        <c:axId val="279540336"/>
        <c:scaling>
          <c:orientation val="minMax"/>
          <c:max val="5"/>
          <c:min val="0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9378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46A1-8252-4EEF-80FA-CDC1B81D484C}" type="datetimeFigureOut">
              <a:rPr lang="en-ID" smtClean="0"/>
              <a:t>27/05/2022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62DF7-2F74-4818-B71D-37C09FCA6FB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692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PENGURUS PUSAT PEMUDA KATOLIK Periode 2021 - 2024 </a:t>
            </a:r>
            <a:endParaRPr lang="en-ID" dirty="0"/>
          </a:p>
          <a:p>
            <a:r>
              <a:rPr lang="en-ID" dirty="0"/>
              <a:t>STEFANUS ASAT GUSMA </a:t>
            </a:r>
            <a:r>
              <a:rPr lang="en-ID" dirty="0" err="1"/>
              <a:t>ketua</a:t>
            </a:r>
            <a:r>
              <a:rPr lang="en-ID" dirty="0"/>
              <a:t> </a:t>
            </a:r>
            <a:r>
              <a:rPr lang="en-ID" dirty="0" err="1"/>
              <a:t>umum</a:t>
            </a:r>
            <a:endParaRPr lang="en-ID" dirty="0"/>
          </a:p>
          <a:p>
            <a:r>
              <a:rPr lang="en-ID" dirty="0"/>
              <a:t>JOHANES SM SITOHANG </a:t>
            </a:r>
            <a:r>
              <a:rPr lang="en-ID" dirty="0" err="1"/>
              <a:t>Sekjen</a:t>
            </a:r>
            <a:endParaRPr lang="en-ID" dirty="0"/>
          </a:p>
          <a:p>
            <a:endParaRPr lang="en-ID" dirty="0"/>
          </a:p>
          <a:p>
            <a:pPr marL="228600" indent="-228600">
              <a:buAutoNum type="arabicPeriod"/>
            </a:pPr>
            <a:r>
              <a:rPr lang="en-ID" dirty="0" err="1"/>
              <a:t>Aminudin</a:t>
            </a:r>
            <a:r>
              <a:rPr lang="en-ID" dirty="0"/>
              <a:t> </a:t>
            </a:r>
            <a:r>
              <a:rPr lang="en-ID" dirty="0" err="1"/>
              <a:t>Ma'aruf</a:t>
            </a:r>
            <a:r>
              <a:rPr lang="en-ID" dirty="0"/>
              <a:t> (Staf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Presiden</a:t>
            </a:r>
            <a:r>
              <a:rPr lang="en-ID" dirty="0"/>
              <a:t>) </a:t>
            </a:r>
          </a:p>
          <a:p>
            <a:pPr marL="228600" indent="-228600">
              <a:buAutoNum type="arabicPeriod"/>
            </a:pPr>
            <a:r>
              <a:rPr lang="en-ID" dirty="0"/>
              <a:t>Robert Na </a:t>
            </a:r>
            <a:r>
              <a:rPr lang="en-ID" dirty="0" err="1"/>
              <a:t>Endi</a:t>
            </a:r>
            <a:r>
              <a:rPr lang="en-ID" dirty="0"/>
              <a:t> </a:t>
            </a:r>
            <a:r>
              <a:rPr lang="en-ID" dirty="0" err="1"/>
              <a:t>Jaweng</a:t>
            </a:r>
            <a:r>
              <a:rPr lang="en-ID" dirty="0"/>
              <a:t> ( </a:t>
            </a:r>
            <a:r>
              <a:rPr lang="en-ID" dirty="0" err="1"/>
              <a:t>Komisioner</a:t>
            </a:r>
            <a:r>
              <a:rPr lang="en-ID" dirty="0"/>
              <a:t> Ombudsman RI) </a:t>
            </a:r>
          </a:p>
          <a:p>
            <a:pPr marL="228600" indent="-228600">
              <a:buAutoNum type="arabicPeriod"/>
            </a:pPr>
            <a:r>
              <a:rPr lang="en-ID" dirty="0"/>
              <a:t>M. </a:t>
            </a:r>
            <a:r>
              <a:rPr lang="en-ID" dirty="0" err="1"/>
              <a:t>Ryano</a:t>
            </a:r>
            <a:r>
              <a:rPr lang="en-ID" dirty="0"/>
              <a:t> </a:t>
            </a:r>
            <a:r>
              <a:rPr lang="en-ID" dirty="0" err="1"/>
              <a:t>Panjaitan</a:t>
            </a:r>
            <a:r>
              <a:rPr lang="en-ID" dirty="0"/>
              <a:t> (</a:t>
            </a:r>
            <a:r>
              <a:rPr lang="en-ID" dirty="0" err="1"/>
              <a:t>Ketua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 DPP KNPI) </a:t>
            </a:r>
          </a:p>
          <a:p>
            <a:pPr marL="228600" indent="-228600">
              <a:buAutoNum type="arabicPeriod"/>
            </a:pPr>
            <a:r>
              <a:rPr lang="en-ID" dirty="0"/>
              <a:t>Rio </a:t>
            </a:r>
            <a:r>
              <a:rPr lang="en-ID" dirty="0" err="1"/>
              <a:t>Dondokambey</a:t>
            </a:r>
            <a:r>
              <a:rPr lang="en-ID" dirty="0"/>
              <a:t> (</a:t>
            </a:r>
            <a:r>
              <a:rPr lang="en-ID" dirty="0" err="1"/>
              <a:t>Ketua</a:t>
            </a:r>
            <a:r>
              <a:rPr lang="en-ID" dirty="0"/>
              <a:t> KADIN Sulawesi Utara)</a:t>
            </a:r>
          </a:p>
          <a:p>
            <a:pPr marL="228600" indent="-228600">
              <a:buAutoNum type="arabicPeriod"/>
            </a:pPr>
            <a:endParaRPr lang="en-ID" dirty="0"/>
          </a:p>
          <a:p>
            <a:pPr marL="0" indent="0">
              <a:buNone/>
            </a:pPr>
            <a:r>
              <a:rPr lang="en-ID" dirty="0"/>
              <a:t>Moderator: </a:t>
            </a:r>
            <a:r>
              <a:rPr lang="en-ID" dirty="0" err="1"/>
              <a:t>Fransiska</a:t>
            </a:r>
            <a:r>
              <a:rPr lang="en-ID" dirty="0"/>
              <a:t> </a:t>
            </a:r>
            <a:r>
              <a:rPr lang="en-ID" dirty="0" err="1"/>
              <a:t>Silonglongan</a:t>
            </a:r>
            <a:r>
              <a:rPr lang="en-ID" dirty="0"/>
              <a:t> (</a:t>
            </a:r>
            <a:r>
              <a:rPr lang="en-ID" dirty="0" err="1"/>
              <a:t>Wasekjend</a:t>
            </a:r>
            <a:r>
              <a:rPr lang="en-ID" dirty="0"/>
              <a:t> PP Pemuda </a:t>
            </a:r>
            <a:r>
              <a:rPr lang="en-ID" dirty="0" err="1"/>
              <a:t>Katolik</a:t>
            </a:r>
            <a:r>
              <a:rPr lang="en-ID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62DF7-2F74-4818-B71D-37C09FCA6FB6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571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fc3e50dd5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fc3e50dd5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386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PM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Kominfo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5/2020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memiliki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tiga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fokus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, </a:t>
            </a:r>
          </a:p>
          <a:p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pertama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kewajiban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pendaftaran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Penyelenggara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Sistem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Elektronik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Lingkup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Privat (PSE Privat); </a:t>
            </a:r>
          </a:p>
          <a:p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kedua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moderasi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konten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dalam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sistem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elektronik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; dan </a:t>
            </a:r>
          </a:p>
          <a:p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ketiga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pemberian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akses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sistem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elektronik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dan/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data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elektronik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untuk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kepentingan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pengawasan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penegakan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hukum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pidana</a:t>
            </a:r>
            <a:r>
              <a:rPr lang="en-ID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62DF7-2F74-4818-B71D-37C09FCA6FB6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316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60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130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4646" y="115878"/>
            <a:ext cx="9282706" cy="709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jpg"/><Relationship Id="rId3" Type="http://schemas.openxmlformats.org/officeDocument/2006/relationships/image" Target="../media/image67.png"/><Relationship Id="rId21" Type="http://schemas.openxmlformats.org/officeDocument/2006/relationships/image" Target="../media/image85.jp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44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5.png"/><Relationship Id="rId21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8.png"/><Relationship Id="rId16" Type="http://schemas.openxmlformats.org/officeDocument/2006/relationships/image" Target="../media/image40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1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44.png"/><Relationship Id="rId5" Type="http://schemas.openxmlformats.org/officeDocument/2006/relationships/image" Target="../media/image55.png"/><Relationship Id="rId10" Type="http://schemas.openxmlformats.org/officeDocument/2006/relationships/image" Target="../media/image27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0561" y="-47125"/>
            <a:ext cx="12233122" cy="6952250"/>
          </a:xfrm>
          <a:custGeom>
            <a:avLst/>
            <a:gdLst/>
            <a:ahLst/>
            <a:cxnLst/>
            <a:rect l="l" t="t" r="r" b="b"/>
            <a:pathLst>
              <a:path w="12190730" h="6858000">
                <a:moveTo>
                  <a:pt x="12190476" y="0"/>
                </a:moveTo>
                <a:lnTo>
                  <a:pt x="0" y="0"/>
                </a:lnTo>
                <a:lnTo>
                  <a:pt x="0" y="6857999"/>
                </a:lnTo>
                <a:lnTo>
                  <a:pt x="12190476" y="6857999"/>
                </a:lnTo>
                <a:lnTo>
                  <a:pt x="12190476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046562" y="6271259"/>
            <a:ext cx="770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10" dirty="0">
                <a:solidFill>
                  <a:srgbClr val="E7E6E6"/>
                </a:solidFill>
                <a:latin typeface="Trebuchet MS"/>
                <a:cs typeface="Trebuchet MS"/>
              </a:rPr>
              <a:t>Ga</a:t>
            </a:r>
            <a:r>
              <a:rPr sz="800" i="1" spc="30" dirty="0">
                <a:solidFill>
                  <a:srgbClr val="E7E6E6"/>
                </a:solidFill>
                <a:latin typeface="Trebuchet MS"/>
                <a:cs typeface="Trebuchet MS"/>
              </a:rPr>
              <a:t>m</a:t>
            </a:r>
            <a:r>
              <a:rPr sz="800" i="1" spc="15" dirty="0">
                <a:solidFill>
                  <a:srgbClr val="E7E6E6"/>
                </a:solidFill>
                <a:latin typeface="Trebuchet MS"/>
                <a:cs typeface="Trebuchet MS"/>
              </a:rPr>
              <a:t>b</a:t>
            </a:r>
            <a:r>
              <a:rPr sz="800" i="1" spc="25" dirty="0">
                <a:solidFill>
                  <a:srgbClr val="E7E6E6"/>
                </a:solidFill>
                <a:latin typeface="Trebuchet MS"/>
                <a:cs typeface="Trebuchet MS"/>
              </a:rPr>
              <a:t>a</a:t>
            </a:r>
            <a:r>
              <a:rPr sz="800" i="1" spc="-65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800" i="1" spc="-55" dirty="0">
                <a:solidFill>
                  <a:srgbClr val="E7E6E6"/>
                </a:solidFill>
                <a:latin typeface="Trebuchet MS"/>
                <a:cs typeface="Trebuchet MS"/>
              </a:rPr>
              <a:t>:</a:t>
            </a:r>
            <a:r>
              <a:rPr sz="800" i="1" spc="-35" dirty="0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sz="800" i="1" spc="-50" dirty="0">
                <a:solidFill>
                  <a:srgbClr val="E7E6E6"/>
                </a:solidFill>
                <a:latin typeface="Trebuchet MS"/>
                <a:cs typeface="Trebuchet MS"/>
              </a:rPr>
              <a:t>F</a:t>
            </a:r>
            <a:r>
              <a:rPr sz="800" i="1" spc="-30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800" i="1" spc="-25" dirty="0">
                <a:solidFill>
                  <a:srgbClr val="E7E6E6"/>
                </a:solidFill>
                <a:latin typeface="Trebuchet MS"/>
                <a:cs typeface="Trebuchet MS"/>
              </a:rPr>
              <a:t>e</a:t>
            </a:r>
            <a:r>
              <a:rPr sz="800" i="1" spc="-35" dirty="0">
                <a:solidFill>
                  <a:srgbClr val="E7E6E6"/>
                </a:solidFill>
                <a:latin typeface="Trebuchet MS"/>
                <a:cs typeface="Trebuchet MS"/>
              </a:rPr>
              <a:t>e</a:t>
            </a:r>
            <a:r>
              <a:rPr sz="800" i="1" spc="15" dirty="0">
                <a:solidFill>
                  <a:srgbClr val="E7E6E6"/>
                </a:solidFill>
                <a:latin typeface="Trebuchet MS"/>
                <a:cs typeface="Trebuchet MS"/>
              </a:rPr>
              <a:t>p</a:t>
            </a:r>
            <a:r>
              <a:rPr sz="800" i="1" spc="-50" dirty="0">
                <a:solidFill>
                  <a:srgbClr val="E7E6E6"/>
                </a:solidFill>
                <a:latin typeface="Trebuchet MS"/>
                <a:cs typeface="Trebuchet MS"/>
              </a:rPr>
              <a:t>i</a:t>
            </a:r>
            <a:r>
              <a:rPr sz="800" i="1" spc="-15" dirty="0">
                <a:solidFill>
                  <a:srgbClr val="E7E6E6"/>
                </a:solidFill>
                <a:latin typeface="Trebuchet MS"/>
                <a:cs typeface="Trebuchet MS"/>
              </a:rPr>
              <a:t>k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62473" y="153977"/>
            <a:ext cx="508000" cy="536575"/>
            <a:chOff x="862473" y="153977"/>
            <a:chExt cx="508000" cy="536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823" y="153977"/>
              <a:ext cx="501444" cy="5360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68823" y="185412"/>
              <a:ext cx="0" cy="473709"/>
            </a:xfrm>
            <a:custGeom>
              <a:avLst/>
              <a:gdLst/>
              <a:ahLst/>
              <a:cxnLst/>
              <a:rect l="l" t="t" r="r" b="b"/>
              <a:pathLst>
                <a:path h="473709">
                  <a:moveTo>
                    <a:pt x="0" y="0"/>
                  </a:moveTo>
                  <a:lnTo>
                    <a:pt x="1" y="473177"/>
                  </a:lnTo>
                </a:path>
              </a:pathLst>
            </a:custGeom>
            <a:ln w="127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49007" y="211835"/>
            <a:ext cx="465455" cy="3943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98800"/>
              </a:lnSpc>
              <a:spcBef>
                <a:spcPts val="160"/>
              </a:spcBef>
            </a:pPr>
            <a:r>
              <a:rPr sz="800" spc="-55" dirty="0">
                <a:solidFill>
                  <a:srgbClr val="3F85AB"/>
                </a:solidFill>
                <a:latin typeface="Microsoft Sans Serif"/>
                <a:cs typeface="Microsoft Sans Serif"/>
              </a:rPr>
              <a:t>BERSIH </a:t>
            </a:r>
            <a:r>
              <a:rPr sz="800" spc="-50" dirty="0">
                <a:solidFill>
                  <a:srgbClr val="3F85AB"/>
                </a:solidFill>
                <a:latin typeface="Microsoft Sans Serif"/>
                <a:cs typeface="Microsoft Sans Serif"/>
              </a:rPr>
              <a:t> </a:t>
            </a:r>
            <a:r>
              <a:rPr sz="800" spc="-30" dirty="0">
                <a:solidFill>
                  <a:srgbClr val="3F85AB"/>
                </a:solidFill>
                <a:latin typeface="Microsoft Sans Serif"/>
                <a:cs typeface="Microsoft Sans Serif"/>
              </a:rPr>
              <a:t>JERNIH </a:t>
            </a:r>
            <a:r>
              <a:rPr sz="800" spc="-25" dirty="0">
                <a:solidFill>
                  <a:srgbClr val="3F85AB"/>
                </a:solidFill>
                <a:latin typeface="Microsoft Sans Serif"/>
                <a:cs typeface="Microsoft Sans Serif"/>
              </a:rPr>
              <a:t> </a:t>
            </a:r>
            <a:r>
              <a:rPr sz="800" spc="-45" dirty="0">
                <a:solidFill>
                  <a:srgbClr val="3F85AB"/>
                </a:solidFill>
                <a:latin typeface="Microsoft Sans Serif"/>
                <a:cs typeface="Microsoft Sans Serif"/>
              </a:rPr>
              <a:t>C</a:t>
            </a:r>
            <a:r>
              <a:rPr sz="800" spc="-55" dirty="0">
                <a:solidFill>
                  <a:srgbClr val="3F85AB"/>
                </a:solidFill>
                <a:latin typeface="Microsoft Sans Serif"/>
                <a:cs typeface="Microsoft Sans Serif"/>
              </a:rPr>
              <a:t>A</a:t>
            </a:r>
            <a:r>
              <a:rPr sz="800" dirty="0">
                <a:solidFill>
                  <a:srgbClr val="3F85AB"/>
                </a:solidFill>
                <a:latin typeface="Microsoft Sans Serif"/>
                <a:cs typeface="Microsoft Sans Serif"/>
              </a:rPr>
              <a:t>N</a:t>
            </a:r>
            <a:r>
              <a:rPr sz="800" spc="-85" dirty="0">
                <a:solidFill>
                  <a:srgbClr val="3F85AB"/>
                </a:solidFill>
                <a:latin typeface="Microsoft Sans Serif"/>
                <a:cs typeface="Microsoft Sans Serif"/>
              </a:rPr>
              <a:t>GG</a:t>
            </a:r>
            <a:r>
              <a:rPr sz="800" spc="-15" dirty="0">
                <a:solidFill>
                  <a:srgbClr val="3F85AB"/>
                </a:solidFill>
                <a:latin typeface="Microsoft Sans Serif"/>
                <a:cs typeface="Microsoft Sans Serif"/>
              </a:rPr>
              <a:t>IH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59" y="188127"/>
            <a:ext cx="591933" cy="47539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62600" y="1663103"/>
            <a:ext cx="6113356" cy="130356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lang="en-ID" sz="28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“Gerakan Nasional </a:t>
            </a:r>
            <a:br>
              <a:rPr lang="en-ID" sz="28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ID" sz="28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Pemuda </a:t>
            </a:r>
            <a:r>
              <a:rPr lang="en-ID" sz="28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Penggerak</a:t>
            </a:r>
            <a:r>
              <a:rPr lang="en-ID" sz="28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br>
              <a:rPr lang="en-ID" sz="28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ID" sz="28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Transformasi</a:t>
            </a:r>
            <a:r>
              <a:rPr lang="en-ID" sz="28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Digital” 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755789" y="4267200"/>
            <a:ext cx="4920167" cy="108298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lang="en-US" b="1" spc="-15" dirty="0" err="1">
                <a:solidFill>
                  <a:srgbClr val="3F85AB"/>
                </a:solidFill>
                <a:latin typeface="Arial"/>
                <a:cs typeface="Arial"/>
              </a:rPr>
              <a:t>Boni</a:t>
            </a:r>
            <a:r>
              <a:rPr lang="en-US" b="1" spc="-15" dirty="0">
                <a:solidFill>
                  <a:srgbClr val="3F85AB"/>
                </a:solidFill>
                <a:latin typeface="Arial"/>
                <a:cs typeface="Arial"/>
              </a:rPr>
              <a:t> </a:t>
            </a:r>
            <a:r>
              <a:rPr lang="en-US" b="1" spc="-15" dirty="0" err="1">
                <a:solidFill>
                  <a:srgbClr val="3F85AB"/>
                </a:solidFill>
                <a:latin typeface="Arial"/>
                <a:cs typeface="Arial"/>
              </a:rPr>
              <a:t>Pudjianto</a:t>
            </a:r>
            <a:r>
              <a:rPr lang="en-US" b="1" spc="-15" dirty="0">
                <a:solidFill>
                  <a:srgbClr val="3F85AB"/>
                </a:solidFill>
                <a:latin typeface="Arial"/>
                <a:cs typeface="Arial"/>
              </a:rPr>
              <a:t>, PhD.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600" spc="45" dirty="0" err="1">
                <a:solidFill>
                  <a:srgbClr val="3F85AB"/>
                </a:solidFill>
                <a:latin typeface="Microsoft Sans Serif"/>
                <a:cs typeface="Microsoft Sans Serif"/>
              </a:rPr>
              <a:t>Di</a:t>
            </a:r>
            <a:r>
              <a:rPr lang="en-US" sz="1600" spc="45" dirty="0" err="1">
                <a:solidFill>
                  <a:srgbClr val="3F85AB"/>
                </a:solidFill>
                <a:latin typeface="Microsoft Sans Serif"/>
                <a:cs typeface="Microsoft Sans Serif"/>
              </a:rPr>
              <a:t>rektur</a:t>
            </a:r>
            <a:r>
              <a:rPr lang="en-US" sz="1600" spc="45" dirty="0">
                <a:solidFill>
                  <a:srgbClr val="3F85AB"/>
                </a:solidFill>
                <a:latin typeface="Microsoft Sans Serif"/>
                <a:cs typeface="Microsoft Sans Serif"/>
              </a:rPr>
              <a:t> </a:t>
            </a:r>
            <a:r>
              <a:rPr lang="en-US" sz="1600" spc="45" dirty="0" err="1">
                <a:solidFill>
                  <a:srgbClr val="3F85AB"/>
                </a:solidFill>
                <a:latin typeface="Microsoft Sans Serif"/>
                <a:cs typeface="Microsoft Sans Serif"/>
              </a:rPr>
              <a:t>Pemberdayaan</a:t>
            </a:r>
            <a:r>
              <a:rPr lang="en-US" sz="1600" spc="45" dirty="0">
                <a:solidFill>
                  <a:srgbClr val="3F85AB"/>
                </a:solidFill>
                <a:latin typeface="Microsoft Sans Serif"/>
                <a:cs typeface="Microsoft Sans Serif"/>
              </a:rPr>
              <a:t> </a:t>
            </a:r>
            <a:r>
              <a:rPr sz="1600" spc="35" dirty="0" err="1">
                <a:solidFill>
                  <a:srgbClr val="3F85AB"/>
                </a:solidFill>
                <a:latin typeface="Microsoft Sans Serif"/>
                <a:cs typeface="Microsoft Sans Serif"/>
              </a:rPr>
              <a:t>Informatika</a:t>
            </a:r>
            <a:endParaRPr lang="en-US" sz="1600" spc="35" dirty="0">
              <a:solidFill>
                <a:srgbClr val="3F85AB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en-ID" sz="1600" spc="35" dirty="0">
                <a:solidFill>
                  <a:srgbClr val="3F85AB"/>
                </a:solidFill>
                <a:latin typeface="Microsoft Sans Serif"/>
                <a:cs typeface="Microsoft Sans Serif"/>
              </a:rPr>
              <a:t>Kementerian </a:t>
            </a:r>
            <a:r>
              <a:rPr lang="en-ID" sz="1600" spc="35" dirty="0" err="1">
                <a:solidFill>
                  <a:srgbClr val="3F85AB"/>
                </a:solidFill>
                <a:latin typeface="Microsoft Sans Serif"/>
                <a:cs typeface="Microsoft Sans Serif"/>
              </a:rPr>
              <a:t>Komunikasi</a:t>
            </a:r>
            <a:r>
              <a:rPr lang="en-ID" sz="1600" spc="35" dirty="0">
                <a:solidFill>
                  <a:srgbClr val="3F85AB"/>
                </a:solidFill>
                <a:latin typeface="Microsoft Sans Serif"/>
                <a:cs typeface="Microsoft Sans Serif"/>
              </a:rPr>
              <a:t> dan </a:t>
            </a:r>
            <a:r>
              <a:rPr lang="en-ID" sz="1600" spc="35" dirty="0" err="1">
                <a:solidFill>
                  <a:srgbClr val="3F85AB"/>
                </a:solidFill>
                <a:latin typeface="Microsoft Sans Serif"/>
                <a:cs typeface="Microsoft Sans Serif"/>
              </a:rPr>
              <a:t>Informatika</a:t>
            </a:r>
            <a:endParaRPr sz="1600" dirty="0">
              <a:latin typeface="Microsoft Sans Serif"/>
              <a:cs typeface="Microsoft Sans Serif"/>
            </a:endParaRPr>
          </a:p>
        </p:txBody>
      </p:sp>
      <p:pic>
        <p:nvPicPr>
          <p:cNvPr id="12" name="Google Shape;135;p1">
            <a:extLst>
              <a:ext uri="{FF2B5EF4-FFF2-40B4-BE49-F238E27FC236}">
                <a16:creationId xmlns:a16="http://schemas.microsoft.com/office/drawing/2014/main" id="{204C10B7-D115-43A1-8BEB-7E2F5ECE95E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0561" y="1265389"/>
            <a:ext cx="6696820" cy="5266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42A6B7-B316-BCD9-F77B-58C4F01C94A3}"/>
              </a:ext>
            </a:extLst>
          </p:cNvPr>
          <p:cNvSpPr txBox="1"/>
          <p:nvPr/>
        </p:nvSpPr>
        <p:spPr>
          <a:xfrm>
            <a:off x="2597561" y="185412"/>
            <a:ext cx="6577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lang="fi-FI" sz="2000" b="1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Rakernas XVIII Pemuda Katolik</a:t>
            </a:r>
            <a:endParaRPr lang="en-ID" sz="2000" b="1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548A9B-275A-0806-E7E1-BA175BAB481B}"/>
              </a:ext>
            </a:extLst>
          </p:cNvPr>
          <p:cNvSpPr txBox="1"/>
          <p:nvPr/>
        </p:nvSpPr>
        <p:spPr>
          <a:xfrm>
            <a:off x="2807426" y="6206419"/>
            <a:ext cx="6577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spcBef>
                <a:spcPts val="85"/>
              </a:spcBef>
            </a:pPr>
            <a:r>
              <a:rPr lang="fi-FI" sz="2000" dirty="0">
                <a:solidFill>
                  <a:srgbClr val="0070C0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Minahasa Utara, 27 Mei 2022</a:t>
            </a:r>
            <a:endParaRPr lang="en-ID" sz="2000" dirty="0">
              <a:solidFill>
                <a:srgbClr val="0070C0"/>
              </a:solidFill>
              <a:latin typeface="Arial" panose="020B0604020202020204" pitchFamily="34" charset="0"/>
              <a:ea typeface="Open Sans ExtraBold" panose="020B09060308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5836" y="15266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60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60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015" y="15266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60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60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0194" y="15266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860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60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60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7159" y="15297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860" y="0"/>
                </a:moveTo>
                <a:lnTo>
                  <a:pt x="13961" y="1796"/>
                </a:lnTo>
                <a:lnTo>
                  <a:pt x="6695" y="6694"/>
                </a:lnTo>
                <a:lnTo>
                  <a:pt x="1796" y="13960"/>
                </a:lnTo>
                <a:lnTo>
                  <a:pt x="0" y="22858"/>
                </a:lnTo>
                <a:lnTo>
                  <a:pt x="1796" y="31756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6"/>
                </a:lnTo>
                <a:lnTo>
                  <a:pt x="45718" y="22858"/>
                </a:lnTo>
                <a:lnTo>
                  <a:pt x="43922" y="13960"/>
                </a:lnTo>
                <a:lnTo>
                  <a:pt x="39023" y="6694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4125" y="15293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858" y="0"/>
                </a:moveTo>
                <a:lnTo>
                  <a:pt x="13960" y="1796"/>
                </a:lnTo>
                <a:lnTo>
                  <a:pt x="6694" y="6694"/>
                </a:lnTo>
                <a:lnTo>
                  <a:pt x="1796" y="13960"/>
                </a:lnTo>
                <a:lnTo>
                  <a:pt x="0" y="22858"/>
                </a:lnTo>
                <a:lnTo>
                  <a:pt x="1796" y="31756"/>
                </a:lnTo>
                <a:lnTo>
                  <a:pt x="6694" y="39023"/>
                </a:lnTo>
                <a:lnTo>
                  <a:pt x="13960" y="43922"/>
                </a:lnTo>
                <a:lnTo>
                  <a:pt x="22858" y="45718"/>
                </a:lnTo>
                <a:lnTo>
                  <a:pt x="31756" y="43922"/>
                </a:lnTo>
                <a:lnTo>
                  <a:pt x="39023" y="39023"/>
                </a:lnTo>
                <a:lnTo>
                  <a:pt x="43922" y="31756"/>
                </a:lnTo>
                <a:lnTo>
                  <a:pt x="45718" y="22858"/>
                </a:lnTo>
                <a:lnTo>
                  <a:pt x="43922" y="13960"/>
                </a:lnTo>
                <a:lnTo>
                  <a:pt x="39023" y="6694"/>
                </a:lnTo>
                <a:lnTo>
                  <a:pt x="31756" y="1796"/>
                </a:lnTo>
                <a:lnTo>
                  <a:pt x="22858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80639" y="15305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8"/>
                </a:lnTo>
                <a:lnTo>
                  <a:pt x="1796" y="31756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6"/>
                </a:lnTo>
                <a:lnTo>
                  <a:pt x="45718" y="22858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5836" y="31827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8015" y="31827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50194" y="31827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60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57159" y="31858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60" y="0"/>
                </a:moveTo>
                <a:lnTo>
                  <a:pt x="13961" y="1796"/>
                </a:lnTo>
                <a:lnTo>
                  <a:pt x="6695" y="6694"/>
                </a:lnTo>
                <a:lnTo>
                  <a:pt x="1796" y="13960"/>
                </a:lnTo>
                <a:lnTo>
                  <a:pt x="0" y="22858"/>
                </a:lnTo>
                <a:lnTo>
                  <a:pt x="1796" y="31756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6"/>
                </a:lnTo>
                <a:lnTo>
                  <a:pt x="45718" y="22858"/>
                </a:lnTo>
                <a:lnTo>
                  <a:pt x="43922" y="13960"/>
                </a:lnTo>
                <a:lnTo>
                  <a:pt x="39023" y="6694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64125" y="31855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8" y="0"/>
                </a:moveTo>
                <a:lnTo>
                  <a:pt x="13960" y="1796"/>
                </a:lnTo>
                <a:lnTo>
                  <a:pt x="6694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8"/>
                </a:lnTo>
                <a:lnTo>
                  <a:pt x="6694" y="39024"/>
                </a:lnTo>
                <a:lnTo>
                  <a:pt x="13960" y="43923"/>
                </a:lnTo>
                <a:lnTo>
                  <a:pt x="22858" y="45719"/>
                </a:lnTo>
                <a:lnTo>
                  <a:pt x="31756" y="43923"/>
                </a:lnTo>
                <a:lnTo>
                  <a:pt x="39023" y="39024"/>
                </a:lnTo>
                <a:lnTo>
                  <a:pt x="43922" y="31758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6" y="1796"/>
                </a:lnTo>
                <a:lnTo>
                  <a:pt x="22858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0639" y="31867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8"/>
                </a:lnTo>
                <a:lnTo>
                  <a:pt x="1796" y="31756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6"/>
                </a:lnTo>
                <a:lnTo>
                  <a:pt x="45718" y="22858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102050" y="0"/>
            <a:ext cx="6090285" cy="4467225"/>
            <a:chOff x="6102050" y="0"/>
            <a:chExt cx="6090285" cy="4467225"/>
          </a:xfrm>
        </p:grpSpPr>
        <p:sp>
          <p:nvSpPr>
            <p:cNvPr id="15" name="object 15"/>
            <p:cNvSpPr/>
            <p:nvPr/>
          </p:nvSpPr>
          <p:spPr>
            <a:xfrm>
              <a:off x="7176947" y="0"/>
              <a:ext cx="5015230" cy="2673350"/>
            </a:xfrm>
            <a:custGeom>
              <a:avLst/>
              <a:gdLst/>
              <a:ahLst/>
              <a:cxnLst/>
              <a:rect l="l" t="t" r="r" b="b"/>
              <a:pathLst>
                <a:path w="5015230" h="2673350">
                  <a:moveTo>
                    <a:pt x="5015052" y="0"/>
                  </a:moveTo>
                  <a:lnTo>
                    <a:pt x="0" y="0"/>
                  </a:lnTo>
                  <a:lnTo>
                    <a:pt x="9289" y="29290"/>
                  </a:lnTo>
                  <a:lnTo>
                    <a:pt x="30120" y="86530"/>
                  </a:lnTo>
                  <a:lnTo>
                    <a:pt x="54043" y="142168"/>
                  </a:lnTo>
                  <a:lnTo>
                    <a:pt x="81054" y="196050"/>
                  </a:lnTo>
                  <a:lnTo>
                    <a:pt x="111151" y="248021"/>
                  </a:lnTo>
                  <a:lnTo>
                    <a:pt x="144333" y="297927"/>
                  </a:lnTo>
                  <a:lnTo>
                    <a:pt x="180596" y="345615"/>
                  </a:lnTo>
                  <a:lnTo>
                    <a:pt x="219938" y="390931"/>
                  </a:lnTo>
                  <a:lnTo>
                    <a:pt x="262358" y="433721"/>
                  </a:lnTo>
                  <a:lnTo>
                    <a:pt x="307851" y="473830"/>
                  </a:lnTo>
                  <a:lnTo>
                    <a:pt x="356416" y="511105"/>
                  </a:lnTo>
                  <a:lnTo>
                    <a:pt x="408051" y="545392"/>
                  </a:lnTo>
                  <a:lnTo>
                    <a:pt x="462754" y="576537"/>
                  </a:lnTo>
                  <a:lnTo>
                    <a:pt x="520521" y="604385"/>
                  </a:lnTo>
                  <a:lnTo>
                    <a:pt x="581350" y="628783"/>
                  </a:lnTo>
                  <a:lnTo>
                    <a:pt x="645239" y="649578"/>
                  </a:lnTo>
                  <a:lnTo>
                    <a:pt x="767072" y="679679"/>
                  </a:lnTo>
                  <a:lnTo>
                    <a:pt x="819627" y="694108"/>
                  </a:lnTo>
                  <a:lnTo>
                    <a:pt x="869909" y="709861"/>
                  </a:lnTo>
                  <a:lnTo>
                    <a:pt x="917974" y="726896"/>
                  </a:lnTo>
                  <a:lnTo>
                    <a:pt x="963879" y="745173"/>
                  </a:lnTo>
                  <a:lnTo>
                    <a:pt x="1007682" y="764650"/>
                  </a:lnTo>
                  <a:lnTo>
                    <a:pt x="1049439" y="785286"/>
                  </a:lnTo>
                  <a:lnTo>
                    <a:pt x="1089207" y="807040"/>
                  </a:lnTo>
                  <a:lnTo>
                    <a:pt x="1127044" y="829872"/>
                  </a:lnTo>
                  <a:lnTo>
                    <a:pt x="1163006" y="853740"/>
                  </a:lnTo>
                  <a:lnTo>
                    <a:pt x="1197151" y="878604"/>
                  </a:lnTo>
                  <a:lnTo>
                    <a:pt x="1229534" y="904421"/>
                  </a:lnTo>
                  <a:lnTo>
                    <a:pt x="1260214" y="931152"/>
                  </a:lnTo>
                  <a:lnTo>
                    <a:pt x="1289248" y="958756"/>
                  </a:lnTo>
                  <a:lnTo>
                    <a:pt x="1316692" y="987190"/>
                  </a:lnTo>
                  <a:lnTo>
                    <a:pt x="1342603" y="1016415"/>
                  </a:lnTo>
                  <a:lnTo>
                    <a:pt x="1367038" y="1046388"/>
                  </a:lnTo>
                  <a:lnTo>
                    <a:pt x="1390055" y="1077070"/>
                  </a:lnTo>
                  <a:lnTo>
                    <a:pt x="1411710" y="1108420"/>
                  </a:lnTo>
                  <a:lnTo>
                    <a:pt x="1451163" y="1172955"/>
                  </a:lnTo>
                  <a:lnTo>
                    <a:pt x="1485853" y="1239668"/>
                  </a:lnTo>
                  <a:lnTo>
                    <a:pt x="1516236" y="1308229"/>
                  </a:lnTo>
                  <a:lnTo>
                    <a:pt x="1542768" y="1378310"/>
                  </a:lnTo>
                  <a:lnTo>
                    <a:pt x="1565905" y="1449584"/>
                  </a:lnTo>
                  <a:lnTo>
                    <a:pt x="1586103" y="1521721"/>
                  </a:lnTo>
                  <a:lnTo>
                    <a:pt x="1603818" y="1594395"/>
                  </a:lnTo>
                  <a:lnTo>
                    <a:pt x="1619506" y="1667277"/>
                  </a:lnTo>
                  <a:lnTo>
                    <a:pt x="1633623" y="1740039"/>
                  </a:lnTo>
                  <a:lnTo>
                    <a:pt x="1646624" y="1812352"/>
                  </a:lnTo>
                  <a:lnTo>
                    <a:pt x="1665033" y="1919264"/>
                  </a:lnTo>
                  <a:lnTo>
                    <a:pt x="1671106" y="1954322"/>
                  </a:lnTo>
                  <a:lnTo>
                    <a:pt x="1683498" y="2023322"/>
                  </a:lnTo>
                  <a:lnTo>
                    <a:pt x="1696598" y="2090561"/>
                  </a:lnTo>
                  <a:lnTo>
                    <a:pt x="1710863" y="2155712"/>
                  </a:lnTo>
                  <a:lnTo>
                    <a:pt x="1726749" y="2218446"/>
                  </a:lnTo>
                  <a:lnTo>
                    <a:pt x="1744711" y="2278435"/>
                  </a:lnTo>
                  <a:lnTo>
                    <a:pt x="1765206" y="2335351"/>
                  </a:lnTo>
                  <a:lnTo>
                    <a:pt x="1788689" y="2388865"/>
                  </a:lnTo>
                  <a:lnTo>
                    <a:pt x="1815617" y="2438651"/>
                  </a:lnTo>
                  <a:lnTo>
                    <a:pt x="1846445" y="2484379"/>
                  </a:lnTo>
                  <a:lnTo>
                    <a:pt x="1881629" y="2525722"/>
                  </a:lnTo>
                  <a:lnTo>
                    <a:pt x="1921626" y="2562351"/>
                  </a:lnTo>
                  <a:lnTo>
                    <a:pt x="1966891" y="2593939"/>
                  </a:lnTo>
                  <a:lnTo>
                    <a:pt x="2017880" y="2620157"/>
                  </a:lnTo>
                  <a:lnTo>
                    <a:pt x="2080532" y="2643764"/>
                  </a:lnTo>
                  <a:lnTo>
                    <a:pt x="2142336" y="2660146"/>
                  </a:lnTo>
                  <a:lnTo>
                    <a:pt x="2203534" y="2669821"/>
                  </a:lnTo>
                  <a:lnTo>
                    <a:pt x="2264365" y="2673311"/>
                  </a:lnTo>
                  <a:lnTo>
                    <a:pt x="2294719" y="2672898"/>
                  </a:lnTo>
                  <a:lnTo>
                    <a:pt x="2355454" y="2668084"/>
                  </a:lnTo>
                  <a:lnTo>
                    <a:pt x="2416425" y="2658384"/>
                  </a:lnTo>
                  <a:lnTo>
                    <a:pt x="2477874" y="2644319"/>
                  </a:lnTo>
                  <a:lnTo>
                    <a:pt x="2540042" y="2626407"/>
                  </a:lnTo>
                  <a:lnTo>
                    <a:pt x="2603169" y="2605170"/>
                  </a:lnTo>
                  <a:lnTo>
                    <a:pt x="2667498" y="2581127"/>
                  </a:lnTo>
                  <a:lnTo>
                    <a:pt x="2978295" y="2452155"/>
                  </a:lnTo>
                  <a:lnTo>
                    <a:pt x="3053535" y="2421975"/>
                  </a:lnTo>
                  <a:lnTo>
                    <a:pt x="3092178" y="2407068"/>
                  </a:lnTo>
                  <a:lnTo>
                    <a:pt x="3131543" y="2392370"/>
                  </a:lnTo>
                  <a:lnTo>
                    <a:pt x="3171659" y="2377945"/>
                  </a:lnTo>
                  <a:lnTo>
                    <a:pt x="3212558" y="2363859"/>
                  </a:lnTo>
                  <a:lnTo>
                    <a:pt x="3254270" y="2350177"/>
                  </a:lnTo>
                  <a:lnTo>
                    <a:pt x="3296823" y="2336963"/>
                  </a:lnTo>
                  <a:lnTo>
                    <a:pt x="3340250" y="2324283"/>
                  </a:lnTo>
                  <a:lnTo>
                    <a:pt x="3384579" y="2312201"/>
                  </a:lnTo>
                  <a:lnTo>
                    <a:pt x="3429841" y="2300783"/>
                  </a:lnTo>
                  <a:lnTo>
                    <a:pt x="3476066" y="2290094"/>
                  </a:lnTo>
                  <a:lnTo>
                    <a:pt x="3523283" y="2280198"/>
                  </a:lnTo>
                  <a:lnTo>
                    <a:pt x="3571525" y="2271161"/>
                  </a:lnTo>
                  <a:lnTo>
                    <a:pt x="3620819" y="2263047"/>
                  </a:lnTo>
                  <a:lnTo>
                    <a:pt x="3671197" y="2255922"/>
                  </a:lnTo>
                  <a:lnTo>
                    <a:pt x="3722689" y="2249851"/>
                  </a:lnTo>
                  <a:lnTo>
                    <a:pt x="3775324" y="2244898"/>
                  </a:lnTo>
                  <a:lnTo>
                    <a:pt x="3829133" y="2241129"/>
                  </a:lnTo>
                  <a:lnTo>
                    <a:pt x="3884146" y="2238609"/>
                  </a:lnTo>
                  <a:lnTo>
                    <a:pt x="3940393" y="2237402"/>
                  </a:lnTo>
                  <a:lnTo>
                    <a:pt x="4903681" y="2237402"/>
                  </a:lnTo>
                  <a:lnTo>
                    <a:pt x="4908503" y="2234214"/>
                  </a:lnTo>
                  <a:lnTo>
                    <a:pt x="4939907" y="2208562"/>
                  </a:lnTo>
                  <a:lnTo>
                    <a:pt x="4967187" y="2179423"/>
                  </a:lnTo>
                  <a:lnTo>
                    <a:pt x="4990604" y="2147002"/>
                  </a:lnTo>
                  <a:lnTo>
                    <a:pt x="5010416" y="2111502"/>
                  </a:lnTo>
                  <a:lnTo>
                    <a:pt x="5015052" y="2101388"/>
                  </a:lnTo>
                  <a:lnTo>
                    <a:pt x="5015052" y="0"/>
                  </a:lnTo>
                  <a:close/>
                </a:path>
                <a:path w="5015230" h="2673350">
                  <a:moveTo>
                    <a:pt x="4903681" y="2237402"/>
                  </a:moveTo>
                  <a:lnTo>
                    <a:pt x="3940393" y="2237402"/>
                  </a:lnTo>
                  <a:lnTo>
                    <a:pt x="3997905" y="2237574"/>
                  </a:lnTo>
                  <a:lnTo>
                    <a:pt x="4056710" y="2239189"/>
                  </a:lnTo>
                  <a:lnTo>
                    <a:pt x="4116841" y="2242313"/>
                  </a:lnTo>
                  <a:lnTo>
                    <a:pt x="4178325" y="2247011"/>
                  </a:lnTo>
                  <a:lnTo>
                    <a:pt x="4241195" y="2253347"/>
                  </a:lnTo>
                  <a:lnTo>
                    <a:pt x="4305479" y="2261387"/>
                  </a:lnTo>
                  <a:lnTo>
                    <a:pt x="4371209" y="2271196"/>
                  </a:lnTo>
                  <a:lnTo>
                    <a:pt x="4477687" y="2289589"/>
                  </a:lnTo>
                  <a:lnTo>
                    <a:pt x="4515345" y="2295011"/>
                  </a:lnTo>
                  <a:lnTo>
                    <a:pt x="4551422" y="2299130"/>
                  </a:lnTo>
                  <a:lnTo>
                    <a:pt x="4585948" y="2301972"/>
                  </a:lnTo>
                  <a:lnTo>
                    <a:pt x="4618956" y="2303561"/>
                  </a:lnTo>
                  <a:lnTo>
                    <a:pt x="4650480" y="2303924"/>
                  </a:lnTo>
                  <a:lnTo>
                    <a:pt x="4680551" y="2303086"/>
                  </a:lnTo>
                  <a:lnTo>
                    <a:pt x="4736464" y="2297907"/>
                  </a:lnTo>
                  <a:lnTo>
                    <a:pt x="4786957" y="2288227"/>
                  </a:lnTo>
                  <a:lnTo>
                    <a:pt x="4832288" y="2274250"/>
                  </a:lnTo>
                  <a:lnTo>
                    <a:pt x="4872716" y="2256178"/>
                  </a:lnTo>
                  <a:lnTo>
                    <a:pt x="4891174" y="2245670"/>
                  </a:lnTo>
                  <a:lnTo>
                    <a:pt x="4903681" y="2237402"/>
                  </a:lnTo>
                  <a:close/>
                </a:path>
              </a:pathLst>
            </a:custGeom>
            <a:solidFill>
              <a:srgbClr val="EB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14750" y="0"/>
              <a:ext cx="5735955" cy="4441825"/>
            </a:xfrm>
            <a:custGeom>
              <a:avLst/>
              <a:gdLst/>
              <a:ahLst/>
              <a:cxnLst/>
              <a:rect l="l" t="t" r="r" b="b"/>
              <a:pathLst>
                <a:path w="5735955" h="4441825">
                  <a:moveTo>
                    <a:pt x="663304" y="3722387"/>
                  </a:moveTo>
                  <a:lnTo>
                    <a:pt x="710487" y="3768623"/>
                  </a:lnTo>
                  <a:lnTo>
                    <a:pt x="760182" y="3807011"/>
                  </a:lnTo>
                  <a:lnTo>
                    <a:pt x="812397" y="3838311"/>
                  </a:lnTo>
                  <a:lnTo>
                    <a:pt x="867141" y="3863283"/>
                  </a:lnTo>
                  <a:lnTo>
                    <a:pt x="924423" y="3882686"/>
                  </a:lnTo>
                  <a:lnTo>
                    <a:pt x="984251" y="3897280"/>
                  </a:lnTo>
                  <a:lnTo>
                    <a:pt x="1046634" y="3907825"/>
                  </a:lnTo>
                  <a:lnTo>
                    <a:pt x="1111580" y="3915081"/>
                  </a:lnTo>
                  <a:lnTo>
                    <a:pt x="1179099" y="3919808"/>
                  </a:lnTo>
                  <a:lnTo>
                    <a:pt x="1249198" y="3922766"/>
                  </a:lnTo>
                  <a:lnTo>
                    <a:pt x="1321887" y="3924714"/>
                  </a:lnTo>
                  <a:lnTo>
                    <a:pt x="1359205" y="3925547"/>
                  </a:lnTo>
                  <a:lnTo>
                    <a:pt x="1397174" y="3926413"/>
                  </a:lnTo>
                  <a:lnTo>
                    <a:pt x="1435795" y="3927406"/>
                  </a:lnTo>
                  <a:lnTo>
                    <a:pt x="1475068" y="3928622"/>
                  </a:lnTo>
                  <a:lnTo>
                    <a:pt x="1514995" y="3930155"/>
                  </a:lnTo>
                  <a:lnTo>
                    <a:pt x="1555576" y="3932101"/>
                  </a:lnTo>
                  <a:lnTo>
                    <a:pt x="1596814" y="3934554"/>
                  </a:lnTo>
                  <a:lnTo>
                    <a:pt x="1638709" y="3937610"/>
                  </a:lnTo>
                  <a:lnTo>
                    <a:pt x="1681262" y="3941363"/>
                  </a:lnTo>
                  <a:lnTo>
                    <a:pt x="1724474" y="3945909"/>
                  </a:lnTo>
                  <a:lnTo>
                    <a:pt x="1768347" y="3951342"/>
                  </a:lnTo>
                  <a:lnTo>
                    <a:pt x="1812880" y="3957758"/>
                  </a:lnTo>
                  <a:lnTo>
                    <a:pt x="1858077" y="3965251"/>
                  </a:lnTo>
                  <a:lnTo>
                    <a:pt x="1903936" y="3973916"/>
                  </a:lnTo>
                  <a:lnTo>
                    <a:pt x="1950460" y="3983849"/>
                  </a:lnTo>
                  <a:lnTo>
                    <a:pt x="1997650" y="3995144"/>
                  </a:lnTo>
                  <a:lnTo>
                    <a:pt x="2045507" y="4007897"/>
                  </a:lnTo>
                  <a:lnTo>
                    <a:pt x="2094032" y="4022201"/>
                  </a:lnTo>
                  <a:lnTo>
                    <a:pt x="2143225" y="4038153"/>
                  </a:lnTo>
                  <a:lnTo>
                    <a:pt x="2193088" y="4055848"/>
                  </a:lnTo>
                  <a:lnTo>
                    <a:pt x="2243623" y="4075379"/>
                  </a:lnTo>
                  <a:lnTo>
                    <a:pt x="2294829" y="4096843"/>
                  </a:lnTo>
                  <a:lnTo>
                    <a:pt x="2346709" y="4120334"/>
                  </a:lnTo>
                  <a:lnTo>
                    <a:pt x="2399263" y="4145947"/>
                  </a:lnTo>
                  <a:lnTo>
                    <a:pt x="2452492" y="4173778"/>
                  </a:lnTo>
                  <a:lnTo>
                    <a:pt x="2506398" y="4203920"/>
                  </a:lnTo>
                  <a:lnTo>
                    <a:pt x="2560982" y="4236470"/>
                  </a:lnTo>
                  <a:lnTo>
                    <a:pt x="2616243" y="4271522"/>
                  </a:lnTo>
                  <a:lnTo>
                    <a:pt x="2672185" y="4309171"/>
                  </a:lnTo>
                  <a:lnTo>
                    <a:pt x="2705397" y="4331435"/>
                  </a:lnTo>
                  <a:lnTo>
                    <a:pt x="2768561" y="4369375"/>
                  </a:lnTo>
                  <a:lnTo>
                    <a:pt x="2827555" y="4398868"/>
                  </a:lnTo>
                  <a:lnTo>
                    <a:pt x="2882594" y="4420322"/>
                  </a:lnTo>
                  <a:lnTo>
                    <a:pt x="2933891" y="4434143"/>
                  </a:lnTo>
                  <a:lnTo>
                    <a:pt x="2981660" y="4440738"/>
                  </a:lnTo>
                  <a:lnTo>
                    <a:pt x="3004289" y="4441453"/>
                  </a:lnTo>
                  <a:lnTo>
                    <a:pt x="3026117" y="4440514"/>
                  </a:lnTo>
                  <a:lnTo>
                    <a:pt x="3067473" y="4433876"/>
                  </a:lnTo>
                  <a:lnTo>
                    <a:pt x="3105945" y="4421233"/>
                  </a:lnTo>
                  <a:lnTo>
                    <a:pt x="3141745" y="4402989"/>
                  </a:lnTo>
                  <a:lnTo>
                    <a:pt x="3175088" y="4379553"/>
                  </a:lnTo>
                  <a:lnTo>
                    <a:pt x="3206187" y="4351331"/>
                  </a:lnTo>
                  <a:lnTo>
                    <a:pt x="3235257" y="4318728"/>
                  </a:lnTo>
                  <a:lnTo>
                    <a:pt x="3262512" y="4282153"/>
                  </a:lnTo>
                  <a:lnTo>
                    <a:pt x="3288165" y="4242011"/>
                  </a:lnTo>
                  <a:lnTo>
                    <a:pt x="3312431" y="4198709"/>
                  </a:lnTo>
                  <a:lnTo>
                    <a:pt x="3335524" y="4152654"/>
                  </a:lnTo>
                  <a:lnTo>
                    <a:pt x="3357657" y="4104252"/>
                  </a:lnTo>
                  <a:lnTo>
                    <a:pt x="3379046" y="4053910"/>
                  </a:lnTo>
                  <a:lnTo>
                    <a:pt x="3399903" y="4002035"/>
                  </a:lnTo>
                  <a:lnTo>
                    <a:pt x="3420442" y="3949034"/>
                  </a:lnTo>
                  <a:lnTo>
                    <a:pt x="3440879" y="3895312"/>
                  </a:lnTo>
                  <a:lnTo>
                    <a:pt x="3451126" y="3868308"/>
                  </a:lnTo>
                  <a:lnTo>
                    <a:pt x="3461426" y="3841277"/>
                  </a:lnTo>
                  <a:lnTo>
                    <a:pt x="3482299" y="3787335"/>
                  </a:lnTo>
                  <a:lnTo>
                    <a:pt x="3503710" y="3733893"/>
                  </a:lnTo>
                  <a:lnTo>
                    <a:pt x="3525874" y="3681357"/>
                  </a:lnTo>
                  <a:lnTo>
                    <a:pt x="3549005" y="3630134"/>
                  </a:lnTo>
                  <a:lnTo>
                    <a:pt x="3573317" y="3580631"/>
                  </a:lnTo>
                  <a:lnTo>
                    <a:pt x="3599023" y="3533254"/>
                  </a:lnTo>
                  <a:lnTo>
                    <a:pt x="3626339" y="3488411"/>
                  </a:lnTo>
                  <a:lnTo>
                    <a:pt x="3655477" y="3446507"/>
                  </a:lnTo>
                  <a:lnTo>
                    <a:pt x="3686653" y="3407949"/>
                  </a:lnTo>
                  <a:lnTo>
                    <a:pt x="3720079" y="3373144"/>
                  </a:lnTo>
                  <a:lnTo>
                    <a:pt x="3755971" y="3342498"/>
                  </a:lnTo>
                  <a:lnTo>
                    <a:pt x="3794541" y="3316419"/>
                  </a:lnTo>
                  <a:lnTo>
                    <a:pt x="3836005" y="3295312"/>
                  </a:lnTo>
                  <a:lnTo>
                    <a:pt x="3880575" y="3279585"/>
                  </a:lnTo>
                  <a:lnTo>
                    <a:pt x="3928467" y="3269643"/>
                  </a:lnTo>
                  <a:lnTo>
                    <a:pt x="3979893" y="3265895"/>
                  </a:lnTo>
                  <a:lnTo>
                    <a:pt x="4006999" y="3266470"/>
                  </a:lnTo>
                  <a:lnTo>
                    <a:pt x="4064130" y="3272772"/>
                  </a:lnTo>
                  <a:lnTo>
                    <a:pt x="4125330" y="3286284"/>
                  </a:lnTo>
                  <a:lnTo>
                    <a:pt x="4190815" y="3307412"/>
                  </a:lnTo>
                  <a:lnTo>
                    <a:pt x="4283941" y="3344189"/>
                  </a:lnTo>
                  <a:lnTo>
                    <a:pt x="4341129" y="3364404"/>
                  </a:lnTo>
                  <a:lnTo>
                    <a:pt x="4396815" y="3381683"/>
                  </a:lnTo>
                  <a:lnTo>
                    <a:pt x="4451019" y="3396105"/>
                  </a:lnTo>
                  <a:lnTo>
                    <a:pt x="4503760" y="3407750"/>
                  </a:lnTo>
                  <a:lnTo>
                    <a:pt x="4555059" y="3416695"/>
                  </a:lnTo>
                  <a:lnTo>
                    <a:pt x="4604935" y="3423021"/>
                  </a:lnTo>
                  <a:lnTo>
                    <a:pt x="4653409" y="3426805"/>
                  </a:lnTo>
                  <a:lnTo>
                    <a:pt x="4700501" y="3428126"/>
                  </a:lnTo>
                  <a:lnTo>
                    <a:pt x="4746230" y="3427064"/>
                  </a:lnTo>
                  <a:lnTo>
                    <a:pt x="4790617" y="3423698"/>
                  </a:lnTo>
                  <a:lnTo>
                    <a:pt x="4833680" y="3418105"/>
                  </a:lnTo>
                  <a:lnTo>
                    <a:pt x="4875442" y="3410366"/>
                  </a:lnTo>
                  <a:lnTo>
                    <a:pt x="4915920" y="3400559"/>
                  </a:lnTo>
                  <a:lnTo>
                    <a:pt x="4955136" y="3388763"/>
                  </a:lnTo>
                  <a:lnTo>
                    <a:pt x="4993109" y="3375057"/>
                  </a:lnTo>
                  <a:lnTo>
                    <a:pt x="5029860" y="3359519"/>
                  </a:lnTo>
                  <a:lnTo>
                    <a:pt x="5065407" y="3342229"/>
                  </a:lnTo>
                  <a:lnTo>
                    <a:pt x="5099771" y="3323266"/>
                  </a:lnTo>
                  <a:lnTo>
                    <a:pt x="5132973" y="3302708"/>
                  </a:lnTo>
                  <a:lnTo>
                    <a:pt x="5165032" y="3280634"/>
                  </a:lnTo>
                  <a:lnTo>
                    <a:pt x="5195967" y="3257123"/>
                  </a:lnTo>
                  <a:lnTo>
                    <a:pt x="5225800" y="3232255"/>
                  </a:lnTo>
                  <a:lnTo>
                    <a:pt x="5254549" y="3206107"/>
                  </a:lnTo>
                  <a:lnTo>
                    <a:pt x="5282235" y="3178759"/>
                  </a:lnTo>
                  <a:lnTo>
                    <a:pt x="5308878" y="3150290"/>
                  </a:lnTo>
                  <a:lnTo>
                    <a:pt x="5334498" y="3120779"/>
                  </a:lnTo>
                  <a:lnTo>
                    <a:pt x="5359114" y="3090304"/>
                  </a:lnTo>
                  <a:lnTo>
                    <a:pt x="5382747" y="3058944"/>
                  </a:lnTo>
                  <a:lnTo>
                    <a:pt x="5405417" y="3026779"/>
                  </a:lnTo>
                  <a:lnTo>
                    <a:pt x="5427144" y="2993886"/>
                  </a:lnTo>
                  <a:lnTo>
                    <a:pt x="5447946" y="2960346"/>
                  </a:lnTo>
                  <a:lnTo>
                    <a:pt x="5467846" y="2926237"/>
                  </a:lnTo>
                  <a:lnTo>
                    <a:pt x="5486862" y="2891638"/>
                  </a:lnTo>
                  <a:lnTo>
                    <a:pt x="5505014" y="2856627"/>
                  </a:lnTo>
                  <a:lnTo>
                    <a:pt x="5522323" y="2821284"/>
                  </a:lnTo>
                  <a:lnTo>
                    <a:pt x="5538807" y="2785688"/>
                  </a:lnTo>
                  <a:lnTo>
                    <a:pt x="5554489" y="2749917"/>
                  </a:lnTo>
                  <a:lnTo>
                    <a:pt x="5569386" y="2714050"/>
                  </a:lnTo>
                  <a:lnTo>
                    <a:pt x="5583520" y="2678166"/>
                  </a:lnTo>
                  <a:lnTo>
                    <a:pt x="5596910" y="2642345"/>
                  </a:lnTo>
                  <a:lnTo>
                    <a:pt x="5621537" y="2571203"/>
                  </a:lnTo>
                  <a:lnTo>
                    <a:pt x="5643430" y="2501257"/>
                  </a:lnTo>
                  <a:lnTo>
                    <a:pt x="5662745" y="2433136"/>
                  </a:lnTo>
                  <a:lnTo>
                    <a:pt x="5679644" y="2367473"/>
                  </a:lnTo>
                  <a:lnTo>
                    <a:pt x="5693704" y="2306429"/>
                  </a:lnTo>
                  <a:lnTo>
                    <a:pt x="5705457" y="2242740"/>
                  </a:lnTo>
                  <a:lnTo>
                    <a:pt x="5715510" y="2172855"/>
                  </a:lnTo>
                  <a:lnTo>
                    <a:pt x="5723706" y="2097382"/>
                  </a:lnTo>
                  <a:lnTo>
                    <a:pt x="5727059" y="2057740"/>
                  </a:lnTo>
                  <a:lnTo>
                    <a:pt x="5729888" y="2016930"/>
                  </a:lnTo>
                  <a:lnTo>
                    <a:pt x="5732176" y="1975026"/>
                  </a:lnTo>
                  <a:lnTo>
                    <a:pt x="5733901" y="1932106"/>
                  </a:lnTo>
                  <a:lnTo>
                    <a:pt x="5735045" y="1888244"/>
                  </a:lnTo>
                  <a:lnTo>
                    <a:pt x="5735588" y="1843518"/>
                  </a:lnTo>
                  <a:lnTo>
                    <a:pt x="5735510" y="1798003"/>
                  </a:lnTo>
                  <a:lnTo>
                    <a:pt x="5734792" y="1751775"/>
                  </a:lnTo>
                  <a:lnTo>
                    <a:pt x="5733415" y="1704911"/>
                  </a:lnTo>
                  <a:lnTo>
                    <a:pt x="5731358" y="1657486"/>
                  </a:lnTo>
                  <a:lnTo>
                    <a:pt x="5728603" y="1609576"/>
                  </a:lnTo>
                  <a:lnTo>
                    <a:pt x="5725130" y="1561257"/>
                  </a:lnTo>
                  <a:lnTo>
                    <a:pt x="5720919" y="1512606"/>
                  </a:lnTo>
                  <a:lnTo>
                    <a:pt x="5715950" y="1463698"/>
                  </a:lnTo>
                  <a:lnTo>
                    <a:pt x="5710205" y="1414609"/>
                  </a:lnTo>
                  <a:lnTo>
                    <a:pt x="5703664" y="1365416"/>
                  </a:lnTo>
                  <a:lnTo>
                    <a:pt x="5696307" y="1316194"/>
                  </a:lnTo>
                  <a:lnTo>
                    <a:pt x="5688114" y="1267020"/>
                  </a:lnTo>
                  <a:lnTo>
                    <a:pt x="5679066" y="1217969"/>
                  </a:lnTo>
                  <a:lnTo>
                    <a:pt x="5669144" y="1169117"/>
                  </a:lnTo>
                  <a:lnTo>
                    <a:pt x="5658328" y="1120541"/>
                  </a:lnTo>
                  <a:lnTo>
                    <a:pt x="5646599" y="1072316"/>
                  </a:lnTo>
                  <a:lnTo>
                    <a:pt x="5633936" y="1024519"/>
                  </a:lnTo>
                  <a:lnTo>
                    <a:pt x="5620321" y="977226"/>
                  </a:lnTo>
                  <a:lnTo>
                    <a:pt x="5605734" y="930512"/>
                  </a:lnTo>
                  <a:lnTo>
                    <a:pt x="5590155" y="884453"/>
                  </a:lnTo>
                  <a:lnTo>
                    <a:pt x="5573565" y="839127"/>
                  </a:lnTo>
                  <a:lnTo>
                    <a:pt x="5555944" y="794607"/>
                  </a:lnTo>
                  <a:lnTo>
                    <a:pt x="5537273" y="750972"/>
                  </a:lnTo>
                  <a:lnTo>
                    <a:pt x="5517533" y="708296"/>
                  </a:lnTo>
                  <a:lnTo>
                    <a:pt x="5496703" y="666656"/>
                  </a:lnTo>
                  <a:lnTo>
                    <a:pt x="5474764" y="626127"/>
                  </a:lnTo>
                  <a:lnTo>
                    <a:pt x="5451697" y="586786"/>
                  </a:lnTo>
                  <a:lnTo>
                    <a:pt x="5427482" y="548709"/>
                  </a:lnTo>
                  <a:lnTo>
                    <a:pt x="5402100" y="511972"/>
                  </a:lnTo>
                  <a:lnTo>
                    <a:pt x="5375530" y="476651"/>
                  </a:lnTo>
                  <a:lnTo>
                    <a:pt x="5347754" y="442821"/>
                  </a:lnTo>
                  <a:lnTo>
                    <a:pt x="5318753" y="410559"/>
                  </a:lnTo>
                  <a:lnTo>
                    <a:pt x="5288505" y="379941"/>
                  </a:lnTo>
                  <a:lnTo>
                    <a:pt x="5256993" y="351043"/>
                  </a:lnTo>
                  <a:lnTo>
                    <a:pt x="5224196" y="323940"/>
                  </a:lnTo>
                  <a:lnTo>
                    <a:pt x="5190095" y="298710"/>
                  </a:lnTo>
                  <a:lnTo>
                    <a:pt x="5154670" y="275427"/>
                  </a:lnTo>
                  <a:lnTo>
                    <a:pt x="5117902" y="254169"/>
                  </a:lnTo>
                  <a:lnTo>
                    <a:pt x="5079771" y="235010"/>
                  </a:lnTo>
                  <a:lnTo>
                    <a:pt x="5040258" y="218027"/>
                  </a:lnTo>
                  <a:lnTo>
                    <a:pt x="4999344" y="203296"/>
                  </a:lnTo>
                  <a:lnTo>
                    <a:pt x="4957007" y="190894"/>
                  </a:lnTo>
                  <a:lnTo>
                    <a:pt x="4893396" y="176935"/>
                  </a:lnTo>
                  <a:lnTo>
                    <a:pt x="4830470" y="168143"/>
                  </a:lnTo>
                  <a:lnTo>
                    <a:pt x="4768099" y="164142"/>
                  </a:lnTo>
                  <a:lnTo>
                    <a:pt x="4737080" y="163820"/>
                  </a:lnTo>
                  <a:lnTo>
                    <a:pt x="4706151" y="164555"/>
                  </a:lnTo>
                  <a:lnTo>
                    <a:pt x="4644495" y="169006"/>
                  </a:lnTo>
                  <a:lnTo>
                    <a:pt x="4583000" y="177117"/>
                  </a:lnTo>
                  <a:lnTo>
                    <a:pt x="4521535" y="188512"/>
                  </a:lnTo>
                  <a:lnTo>
                    <a:pt x="4459967" y="202814"/>
                  </a:lnTo>
                  <a:lnTo>
                    <a:pt x="4398167" y="219647"/>
                  </a:lnTo>
                  <a:lnTo>
                    <a:pt x="4336003" y="238634"/>
                  </a:lnTo>
                  <a:lnTo>
                    <a:pt x="4273343" y="259398"/>
                  </a:lnTo>
                  <a:lnTo>
                    <a:pt x="4210057" y="281562"/>
                  </a:lnTo>
                  <a:lnTo>
                    <a:pt x="4146012" y="304751"/>
                  </a:lnTo>
                  <a:lnTo>
                    <a:pt x="4081079" y="328586"/>
                  </a:lnTo>
                  <a:lnTo>
                    <a:pt x="4048238" y="340628"/>
                  </a:lnTo>
                  <a:lnTo>
                    <a:pt x="3981724" y="364728"/>
                  </a:lnTo>
                  <a:lnTo>
                    <a:pt x="3913994" y="388532"/>
                  </a:lnTo>
                  <a:lnTo>
                    <a:pt x="3844914" y="411666"/>
                  </a:lnTo>
                  <a:lnTo>
                    <a:pt x="3774355" y="433751"/>
                  </a:lnTo>
                  <a:lnTo>
                    <a:pt x="3702185" y="454411"/>
                  </a:lnTo>
                  <a:lnTo>
                    <a:pt x="3628273" y="473270"/>
                  </a:lnTo>
                  <a:lnTo>
                    <a:pt x="3590623" y="481906"/>
                  </a:lnTo>
                  <a:lnTo>
                    <a:pt x="3552488" y="489950"/>
                  </a:lnTo>
                  <a:lnTo>
                    <a:pt x="3513851" y="497356"/>
                  </a:lnTo>
                  <a:lnTo>
                    <a:pt x="3474697" y="504076"/>
                  </a:lnTo>
                  <a:lnTo>
                    <a:pt x="3435009" y="510063"/>
                  </a:lnTo>
                  <a:lnTo>
                    <a:pt x="3394771" y="515270"/>
                  </a:lnTo>
                  <a:lnTo>
                    <a:pt x="3353966" y="519650"/>
                  </a:lnTo>
                  <a:lnTo>
                    <a:pt x="3312577" y="523155"/>
                  </a:lnTo>
                  <a:lnTo>
                    <a:pt x="3270589" y="525740"/>
                  </a:lnTo>
                  <a:lnTo>
                    <a:pt x="3227985" y="527356"/>
                  </a:lnTo>
                  <a:lnTo>
                    <a:pt x="3184749" y="527957"/>
                  </a:lnTo>
                  <a:lnTo>
                    <a:pt x="3140863" y="527495"/>
                  </a:lnTo>
                  <a:lnTo>
                    <a:pt x="3096313" y="525923"/>
                  </a:lnTo>
                  <a:lnTo>
                    <a:pt x="3051080" y="523195"/>
                  </a:lnTo>
                  <a:lnTo>
                    <a:pt x="3005150" y="519263"/>
                  </a:lnTo>
                  <a:lnTo>
                    <a:pt x="2958505" y="514080"/>
                  </a:lnTo>
                  <a:lnTo>
                    <a:pt x="2911130" y="507599"/>
                  </a:lnTo>
                  <a:lnTo>
                    <a:pt x="2863007" y="499773"/>
                  </a:lnTo>
                  <a:lnTo>
                    <a:pt x="2814121" y="490555"/>
                  </a:lnTo>
                  <a:lnTo>
                    <a:pt x="2764454" y="479898"/>
                  </a:lnTo>
                  <a:lnTo>
                    <a:pt x="2713991" y="467754"/>
                  </a:lnTo>
                  <a:lnTo>
                    <a:pt x="2662715" y="454077"/>
                  </a:lnTo>
                  <a:lnTo>
                    <a:pt x="2610610" y="438820"/>
                  </a:lnTo>
                  <a:lnTo>
                    <a:pt x="2557659" y="421935"/>
                  </a:lnTo>
                  <a:lnTo>
                    <a:pt x="2503846" y="403375"/>
                  </a:lnTo>
                  <a:lnTo>
                    <a:pt x="2449154" y="383094"/>
                  </a:lnTo>
                  <a:lnTo>
                    <a:pt x="2393567" y="361043"/>
                  </a:lnTo>
                  <a:lnTo>
                    <a:pt x="2337070" y="337177"/>
                  </a:lnTo>
                  <a:lnTo>
                    <a:pt x="2279644" y="311448"/>
                  </a:lnTo>
                  <a:lnTo>
                    <a:pt x="2221274" y="283808"/>
                  </a:lnTo>
                  <a:lnTo>
                    <a:pt x="2161944" y="254212"/>
                  </a:lnTo>
                  <a:lnTo>
                    <a:pt x="2101637" y="222611"/>
                  </a:lnTo>
                  <a:lnTo>
                    <a:pt x="2040336" y="188958"/>
                  </a:lnTo>
                  <a:lnTo>
                    <a:pt x="1993327" y="163311"/>
                  </a:lnTo>
                  <a:lnTo>
                    <a:pt x="1946603" y="139289"/>
                  </a:lnTo>
                  <a:lnTo>
                    <a:pt x="1900175" y="116868"/>
                  </a:lnTo>
                  <a:lnTo>
                    <a:pt x="1854052" y="96024"/>
                  </a:lnTo>
                  <a:lnTo>
                    <a:pt x="1808246" y="76732"/>
                  </a:lnTo>
                  <a:lnTo>
                    <a:pt x="1762766" y="58970"/>
                  </a:lnTo>
                  <a:lnTo>
                    <a:pt x="1717623" y="42713"/>
                  </a:lnTo>
                  <a:lnTo>
                    <a:pt x="1672827" y="27937"/>
                  </a:lnTo>
                  <a:lnTo>
                    <a:pt x="1628389" y="14619"/>
                  </a:lnTo>
                  <a:lnTo>
                    <a:pt x="1584318" y="2733"/>
                  </a:lnTo>
                  <a:lnTo>
                    <a:pt x="1572915" y="0"/>
                  </a:lnTo>
                </a:path>
                <a:path w="5735955" h="4441825">
                  <a:moveTo>
                    <a:pt x="889776" y="0"/>
                  </a:moveTo>
                  <a:lnTo>
                    <a:pt x="830578" y="17429"/>
                  </a:lnTo>
                  <a:lnTo>
                    <a:pt x="762066" y="41874"/>
                  </a:lnTo>
                  <a:lnTo>
                    <a:pt x="695933" y="69946"/>
                  </a:lnTo>
                  <a:lnTo>
                    <a:pt x="632262" y="101455"/>
                  </a:lnTo>
                  <a:lnTo>
                    <a:pt x="571135" y="136208"/>
                  </a:lnTo>
                  <a:lnTo>
                    <a:pt x="512634" y="174015"/>
                  </a:lnTo>
                  <a:lnTo>
                    <a:pt x="456843" y="214683"/>
                  </a:lnTo>
                  <a:lnTo>
                    <a:pt x="403844" y="258022"/>
                  </a:lnTo>
                  <a:lnTo>
                    <a:pt x="353719" y="303840"/>
                  </a:lnTo>
                  <a:lnTo>
                    <a:pt x="306551" y="351946"/>
                  </a:lnTo>
                  <a:lnTo>
                    <a:pt x="262422" y="402147"/>
                  </a:lnTo>
                  <a:lnTo>
                    <a:pt x="221416" y="454253"/>
                  </a:lnTo>
                  <a:lnTo>
                    <a:pt x="183614" y="508073"/>
                  </a:lnTo>
                  <a:lnTo>
                    <a:pt x="149099" y="563414"/>
                  </a:lnTo>
                  <a:lnTo>
                    <a:pt x="117953" y="620086"/>
                  </a:lnTo>
                  <a:lnTo>
                    <a:pt x="90260" y="677896"/>
                  </a:lnTo>
                  <a:lnTo>
                    <a:pt x="66101" y="736654"/>
                  </a:lnTo>
                  <a:lnTo>
                    <a:pt x="45560" y="796168"/>
                  </a:lnTo>
                  <a:lnTo>
                    <a:pt x="28718" y="856247"/>
                  </a:lnTo>
                  <a:lnTo>
                    <a:pt x="15659" y="916699"/>
                  </a:lnTo>
                  <a:lnTo>
                    <a:pt x="6464" y="977332"/>
                  </a:lnTo>
                  <a:lnTo>
                    <a:pt x="1217" y="1037956"/>
                  </a:lnTo>
                  <a:lnTo>
                    <a:pt x="0" y="1098378"/>
                  </a:lnTo>
                  <a:lnTo>
                    <a:pt x="928" y="1128454"/>
                  </a:lnTo>
                  <a:lnTo>
                    <a:pt x="5910" y="1188216"/>
                  </a:lnTo>
                  <a:lnTo>
                    <a:pt x="15129" y="1247298"/>
                  </a:lnTo>
                  <a:lnTo>
                    <a:pt x="28666" y="1305509"/>
                  </a:lnTo>
                  <a:lnTo>
                    <a:pt x="46605" y="1362657"/>
                  </a:lnTo>
                  <a:lnTo>
                    <a:pt x="69028" y="1418551"/>
                  </a:lnTo>
                  <a:lnTo>
                    <a:pt x="96017" y="1472999"/>
                  </a:lnTo>
                  <a:lnTo>
                    <a:pt x="127655" y="1525810"/>
                  </a:lnTo>
                  <a:lnTo>
                    <a:pt x="164025" y="1576793"/>
                  </a:lnTo>
                  <a:lnTo>
                    <a:pt x="205209" y="1625756"/>
                  </a:lnTo>
                  <a:lnTo>
                    <a:pt x="251289" y="1672508"/>
                  </a:lnTo>
                  <a:lnTo>
                    <a:pt x="302348" y="1716857"/>
                  </a:lnTo>
                  <a:lnTo>
                    <a:pt x="329771" y="1738071"/>
                  </a:lnTo>
                  <a:lnTo>
                    <a:pt x="374305" y="1772575"/>
                  </a:lnTo>
                  <a:lnTo>
                    <a:pt x="415707" y="1807415"/>
                  </a:lnTo>
                  <a:lnTo>
                    <a:pt x="454072" y="1842570"/>
                  </a:lnTo>
                  <a:lnTo>
                    <a:pt x="489495" y="1878021"/>
                  </a:lnTo>
                  <a:lnTo>
                    <a:pt x="522069" y="1913750"/>
                  </a:lnTo>
                  <a:lnTo>
                    <a:pt x="551888" y="1949737"/>
                  </a:lnTo>
                  <a:lnTo>
                    <a:pt x="579048" y="1985963"/>
                  </a:lnTo>
                  <a:lnTo>
                    <a:pt x="603641" y="2022408"/>
                  </a:lnTo>
                  <a:lnTo>
                    <a:pt x="625764" y="2059054"/>
                  </a:lnTo>
                  <a:lnTo>
                    <a:pt x="645508" y="2095881"/>
                  </a:lnTo>
                  <a:lnTo>
                    <a:pt x="662970" y="2132871"/>
                  </a:lnTo>
                  <a:lnTo>
                    <a:pt x="678243" y="2170003"/>
                  </a:lnTo>
                  <a:lnTo>
                    <a:pt x="691421" y="2207258"/>
                  </a:lnTo>
                  <a:lnTo>
                    <a:pt x="702598" y="2244619"/>
                  </a:lnTo>
                  <a:lnTo>
                    <a:pt x="711870" y="2282064"/>
                  </a:lnTo>
                  <a:lnTo>
                    <a:pt x="719330" y="2319575"/>
                  </a:lnTo>
                  <a:lnTo>
                    <a:pt x="729190" y="2394719"/>
                  </a:lnTo>
                  <a:lnTo>
                    <a:pt x="732934" y="2469896"/>
                  </a:lnTo>
                  <a:lnTo>
                    <a:pt x="732748" y="2507449"/>
                  </a:lnTo>
                  <a:lnTo>
                    <a:pt x="728730" y="2582388"/>
                  </a:lnTo>
                  <a:lnTo>
                    <a:pt x="720480" y="2656977"/>
                  </a:lnTo>
                  <a:lnTo>
                    <a:pt x="708753" y="2731061"/>
                  </a:lnTo>
                  <a:lnTo>
                    <a:pt x="694301" y="2804487"/>
                  </a:lnTo>
                  <a:lnTo>
                    <a:pt x="677879" y="2877100"/>
                  </a:lnTo>
                  <a:lnTo>
                    <a:pt x="660241" y="2948749"/>
                  </a:lnTo>
                  <a:lnTo>
                    <a:pt x="642140" y="3019278"/>
                  </a:lnTo>
                  <a:lnTo>
                    <a:pt x="633152" y="3054075"/>
                  </a:lnTo>
                  <a:lnTo>
                    <a:pt x="624331" y="3088534"/>
                  </a:lnTo>
                  <a:lnTo>
                    <a:pt x="607568" y="3156364"/>
                  </a:lnTo>
                  <a:lnTo>
                    <a:pt x="592604" y="3222613"/>
                  </a:lnTo>
                  <a:lnTo>
                    <a:pt x="580194" y="3287129"/>
                  </a:lnTo>
                  <a:lnTo>
                    <a:pt x="571091" y="3349756"/>
                  </a:lnTo>
                  <a:lnTo>
                    <a:pt x="566049" y="3410343"/>
                  </a:lnTo>
                  <a:lnTo>
                    <a:pt x="565287" y="3439823"/>
                  </a:lnTo>
                  <a:lnTo>
                    <a:pt x="565822" y="3468734"/>
                  </a:lnTo>
                  <a:lnTo>
                    <a:pt x="571165" y="3524777"/>
                  </a:lnTo>
                  <a:lnTo>
                    <a:pt x="582830" y="3578317"/>
                  </a:lnTo>
                  <a:lnTo>
                    <a:pt x="601573" y="3629201"/>
                  </a:lnTo>
                  <a:lnTo>
                    <a:pt x="628146" y="3677276"/>
                  </a:lnTo>
                  <a:lnTo>
                    <a:pt x="644605" y="3700211"/>
                  </a:lnTo>
                  <a:lnTo>
                    <a:pt x="663304" y="3722387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 rot="12300000">
            <a:off x="8703885" y="2193674"/>
            <a:ext cx="133460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san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22" baseline="1984" dirty="0">
                <a:solidFill>
                  <a:srgbClr val="FFFFFF"/>
                </a:solidFill>
                <a:latin typeface="Arial MT"/>
                <a:cs typeface="Arial MT"/>
              </a:rPr>
              <a:t>akan</a:t>
            </a:r>
            <a:r>
              <a:rPr sz="2100" spc="-75" baseline="19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37" baseline="3968" dirty="0">
                <a:solidFill>
                  <a:srgbClr val="FFFFFF"/>
                </a:solidFill>
                <a:latin typeface="Arial MT"/>
                <a:cs typeface="Arial MT"/>
              </a:rPr>
              <a:t>berpe</a:t>
            </a:r>
            <a:r>
              <a:rPr sz="2100" spc="-37" baseline="5952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2100" baseline="5952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 rot="12300000">
            <a:off x="8681913" y="2027535"/>
            <a:ext cx="1628982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eva</a:t>
            </a:r>
            <a:r>
              <a:rPr sz="2100" spc="-22" baseline="1984" dirty="0">
                <a:solidFill>
                  <a:srgbClr val="FFFFFF"/>
                </a:solidFill>
                <a:latin typeface="Arial MT"/>
                <a:cs typeface="Arial MT"/>
              </a:rPr>
              <a:t>luasi</a:t>
            </a:r>
            <a:r>
              <a:rPr sz="2100" spc="-89" baseline="19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30" baseline="3968" dirty="0">
                <a:solidFill>
                  <a:srgbClr val="FFFFFF"/>
                </a:solidFill>
                <a:latin typeface="Arial MT"/>
                <a:cs typeface="Arial MT"/>
              </a:rPr>
              <a:t>dari</a:t>
            </a:r>
            <a:r>
              <a:rPr sz="2100" spc="-82" baseline="396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30" baseline="3968" dirty="0">
                <a:solidFill>
                  <a:srgbClr val="FFFFFF"/>
                </a:solidFill>
                <a:latin typeface="Arial MT"/>
                <a:cs typeface="Arial MT"/>
              </a:rPr>
              <a:t>im</a:t>
            </a:r>
            <a:r>
              <a:rPr sz="2100" spc="-30" baseline="5952" dirty="0">
                <a:solidFill>
                  <a:srgbClr val="FFFFFF"/>
                </a:solidFill>
                <a:latin typeface="Arial MT"/>
                <a:cs typeface="Arial MT"/>
              </a:rPr>
              <a:t>plem</a:t>
            </a:r>
            <a:endParaRPr sz="2100" baseline="5952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36707" y="258571"/>
            <a:ext cx="5720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60" dirty="0">
                <a:solidFill>
                  <a:srgbClr val="00458E"/>
                </a:solidFill>
                <a:latin typeface="Tahoma"/>
                <a:cs typeface="Tahoma"/>
              </a:rPr>
              <a:t>R</a:t>
            </a:r>
            <a:r>
              <a:rPr sz="2400" b="1" spc="-130" dirty="0">
                <a:solidFill>
                  <a:srgbClr val="00458E"/>
                </a:solidFill>
                <a:latin typeface="Tahoma"/>
                <a:cs typeface="Tahoma"/>
              </a:rPr>
              <a:t>E</a:t>
            </a:r>
            <a:r>
              <a:rPr sz="2400" b="1" spc="-70" dirty="0">
                <a:solidFill>
                  <a:srgbClr val="00458E"/>
                </a:solidFill>
                <a:latin typeface="Tahoma"/>
                <a:cs typeface="Tahoma"/>
              </a:rPr>
              <a:t>P</a:t>
            </a:r>
            <a:r>
              <a:rPr sz="2400" b="1" spc="60" dirty="0">
                <a:solidFill>
                  <a:srgbClr val="00458E"/>
                </a:solidFill>
                <a:latin typeface="Tahoma"/>
                <a:cs typeface="Tahoma"/>
              </a:rPr>
              <a:t>O</a:t>
            </a:r>
            <a:r>
              <a:rPr sz="2400" b="1" spc="-320" dirty="0">
                <a:solidFill>
                  <a:srgbClr val="00458E"/>
                </a:solidFill>
                <a:latin typeface="Tahoma"/>
                <a:cs typeface="Tahoma"/>
              </a:rPr>
              <a:t>S</a:t>
            </a:r>
            <a:r>
              <a:rPr sz="2400" b="1" spc="-240" dirty="0">
                <a:solidFill>
                  <a:srgbClr val="00458E"/>
                </a:solidFill>
                <a:latin typeface="Tahoma"/>
                <a:cs typeface="Tahoma"/>
              </a:rPr>
              <a:t>I</a:t>
            </a:r>
            <a:r>
              <a:rPr sz="2400" b="1" spc="-85" dirty="0">
                <a:solidFill>
                  <a:srgbClr val="00458E"/>
                </a:solidFill>
                <a:latin typeface="Tahoma"/>
                <a:cs typeface="Tahoma"/>
              </a:rPr>
              <a:t>T</a:t>
            </a:r>
            <a:r>
              <a:rPr sz="2400" b="1" spc="60" dirty="0">
                <a:solidFill>
                  <a:srgbClr val="00458E"/>
                </a:solidFill>
                <a:latin typeface="Tahoma"/>
                <a:cs typeface="Tahoma"/>
              </a:rPr>
              <a:t>O</a:t>
            </a:r>
            <a:r>
              <a:rPr sz="2400" b="1" spc="-265" dirty="0">
                <a:solidFill>
                  <a:srgbClr val="00458E"/>
                </a:solidFill>
                <a:latin typeface="Tahoma"/>
                <a:cs typeface="Tahoma"/>
              </a:rPr>
              <a:t>RI</a:t>
            </a:r>
            <a:r>
              <a:rPr sz="2400" b="1" spc="-75" dirty="0">
                <a:solidFill>
                  <a:srgbClr val="00458E"/>
                </a:solidFill>
                <a:latin typeface="Tahoma"/>
                <a:cs typeface="Tahoma"/>
              </a:rPr>
              <a:t> </a:t>
            </a:r>
            <a:r>
              <a:rPr sz="2400" b="1" spc="70" dirty="0">
                <a:solidFill>
                  <a:srgbClr val="00458E"/>
                </a:solidFill>
                <a:latin typeface="Tahoma"/>
                <a:cs typeface="Tahoma"/>
              </a:rPr>
              <a:t>M</a:t>
            </a:r>
            <a:r>
              <a:rPr sz="2400" b="1" spc="45" dirty="0">
                <a:solidFill>
                  <a:srgbClr val="00458E"/>
                </a:solidFill>
                <a:latin typeface="Tahoma"/>
                <a:cs typeface="Tahoma"/>
              </a:rPr>
              <a:t>A</a:t>
            </a:r>
            <a:r>
              <a:rPr sz="2400" b="1" spc="-85" dirty="0">
                <a:solidFill>
                  <a:srgbClr val="00458E"/>
                </a:solidFill>
                <a:latin typeface="Tahoma"/>
                <a:cs typeface="Tahoma"/>
              </a:rPr>
              <a:t>T</a:t>
            </a:r>
            <a:r>
              <a:rPr sz="2400" b="1" spc="-130" dirty="0">
                <a:solidFill>
                  <a:srgbClr val="00458E"/>
                </a:solidFill>
                <a:latin typeface="Tahoma"/>
                <a:cs typeface="Tahoma"/>
              </a:rPr>
              <a:t>E</a:t>
            </a:r>
            <a:r>
              <a:rPr sz="2400" b="1" spc="-160" dirty="0">
                <a:solidFill>
                  <a:srgbClr val="00458E"/>
                </a:solidFill>
                <a:latin typeface="Tahoma"/>
                <a:cs typeface="Tahoma"/>
              </a:rPr>
              <a:t>R</a:t>
            </a:r>
            <a:r>
              <a:rPr sz="2400" b="1" spc="-370" dirty="0">
                <a:solidFill>
                  <a:srgbClr val="00458E"/>
                </a:solidFill>
                <a:latin typeface="Tahoma"/>
                <a:cs typeface="Tahoma"/>
              </a:rPr>
              <a:t>I</a:t>
            </a:r>
            <a:r>
              <a:rPr sz="2400" b="1" spc="-75" dirty="0">
                <a:solidFill>
                  <a:srgbClr val="00458E"/>
                </a:solidFill>
                <a:latin typeface="Tahoma"/>
                <a:cs typeface="Tahoma"/>
              </a:rPr>
              <a:t> </a:t>
            </a:r>
            <a:r>
              <a:rPr sz="2400" b="1" spc="-220" dirty="0">
                <a:solidFill>
                  <a:srgbClr val="00458E"/>
                </a:solidFill>
                <a:latin typeface="Tahoma"/>
                <a:cs typeface="Tahoma"/>
              </a:rPr>
              <a:t>L</a:t>
            </a:r>
            <a:r>
              <a:rPr sz="2400" b="1" spc="-175" dirty="0">
                <a:solidFill>
                  <a:srgbClr val="00458E"/>
                </a:solidFill>
                <a:latin typeface="Tahoma"/>
                <a:cs typeface="Tahoma"/>
              </a:rPr>
              <a:t>I</a:t>
            </a:r>
            <a:r>
              <a:rPr sz="2400" b="1" spc="-85" dirty="0">
                <a:solidFill>
                  <a:srgbClr val="00458E"/>
                </a:solidFill>
                <a:latin typeface="Tahoma"/>
                <a:cs typeface="Tahoma"/>
              </a:rPr>
              <a:t>T</a:t>
            </a:r>
            <a:r>
              <a:rPr sz="2400" b="1" spc="-130" dirty="0">
                <a:solidFill>
                  <a:srgbClr val="00458E"/>
                </a:solidFill>
                <a:latin typeface="Tahoma"/>
                <a:cs typeface="Tahoma"/>
              </a:rPr>
              <a:t>E</a:t>
            </a:r>
            <a:r>
              <a:rPr sz="2400" b="1" spc="-160" dirty="0">
                <a:solidFill>
                  <a:srgbClr val="00458E"/>
                </a:solidFill>
                <a:latin typeface="Tahoma"/>
                <a:cs typeface="Tahoma"/>
              </a:rPr>
              <a:t>R</a:t>
            </a:r>
            <a:r>
              <a:rPr sz="2400" b="1" spc="-110" dirty="0">
                <a:solidFill>
                  <a:srgbClr val="00458E"/>
                </a:solidFill>
                <a:latin typeface="Tahoma"/>
                <a:cs typeface="Tahoma"/>
              </a:rPr>
              <a:t>A</a:t>
            </a:r>
            <a:r>
              <a:rPr sz="2400" b="1" spc="-90" dirty="0">
                <a:solidFill>
                  <a:srgbClr val="00458E"/>
                </a:solidFill>
                <a:latin typeface="Tahoma"/>
                <a:cs typeface="Tahoma"/>
              </a:rPr>
              <a:t>S</a:t>
            </a:r>
            <a:r>
              <a:rPr sz="2400" b="1" spc="-370" dirty="0">
                <a:solidFill>
                  <a:srgbClr val="00458E"/>
                </a:solidFill>
                <a:latin typeface="Tahoma"/>
                <a:cs typeface="Tahoma"/>
              </a:rPr>
              <a:t>I</a:t>
            </a:r>
            <a:r>
              <a:rPr sz="2400" b="1" spc="-75" dirty="0">
                <a:solidFill>
                  <a:srgbClr val="00458E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00458E"/>
                </a:solidFill>
                <a:latin typeface="Tahoma"/>
                <a:cs typeface="Tahoma"/>
              </a:rPr>
              <a:t>D</a:t>
            </a:r>
            <a:r>
              <a:rPr sz="2400" b="1" spc="-365" dirty="0">
                <a:solidFill>
                  <a:srgbClr val="00458E"/>
                </a:solidFill>
                <a:latin typeface="Tahoma"/>
                <a:cs typeface="Tahoma"/>
              </a:rPr>
              <a:t>I</a:t>
            </a:r>
            <a:r>
              <a:rPr sz="2400" b="1" spc="-260" dirty="0">
                <a:solidFill>
                  <a:srgbClr val="00458E"/>
                </a:solidFill>
                <a:latin typeface="Tahoma"/>
                <a:cs typeface="Tahoma"/>
              </a:rPr>
              <a:t>G</a:t>
            </a:r>
            <a:r>
              <a:rPr sz="2400" b="1" spc="-160" dirty="0">
                <a:solidFill>
                  <a:srgbClr val="00458E"/>
                </a:solidFill>
                <a:latin typeface="Tahoma"/>
                <a:cs typeface="Tahoma"/>
              </a:rPr>
              <a:t>I</a:t>
            </a:r>
            <a:r>
              <a:rPr sz="2400" b="1" spc="-85" dirty="0">
                <a:solidFill>
                  <a:srgbClr val="00458E"/>
                </a:solidFill>
                <a:latin typeface="Tahoma"/>
                <a:cs typeface="Tahoma"/>
              </a:rPr>
              <a:t>T</a:t>
            </a:r>
            <a:r>
              <a:rPr sz="2400" b="1" dirty="0">
                <a:solidFill>
                  <a:srgbClr val="00458E"/>
                </a:solidFill>
                <a:latin typeface="Tahoma"/>
                <a:cs typeface="Tahoma"/>
              </a:rPr>
              <a:t>A</a:t>
            </a:r>
            <a:r>
              <a:rPr sz="2400" b="1" spc="-20" dirty="0">
                <a:solidFill>
                  <a:srgbClr val="00458E"/>
                </a:solidFill>
                <a:latin typeface="Tahoma"/>
                <a:cs typeface="Tahoma"/>
              </a:rPr>
              <a:t>L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541989" y="0"/>
            <a:ext cx="3653790" cy="6565900"/>
            <a:chOff x="8541989" y="0"/>
            <a:chExt cx="3653790" cy="6565900"/>
          </a:xfrm>
        </p:grpSpPr>
        <p:sp>
          <p:nvSpPr>
            <p:cNvPr id="21" name="object 21"/>
            <p:cNvSpPr/>
            <p:nvPr/>
          </p:nvSpPr>
          <p:spPr>
            <a:xfrm>
              <a:off x="8545164" y="0"/>
              <a:ext cx="3647440" cy="1628775"/>
            </a:xfrm>
            <a:custGeom>
              <a:avLst/>
              <a:gdLst/>
              <a:ahLst/>
              <a:cxnLst/>
              <a:rect l="l" t="t" r="r" b="b"/>
              <a:pathLst>
                <a:path w="3647440" h="1628775">
                  <a:moveTo>
                    <a:pt x="63654" y="586951"/>
                  </a:moveTo>
                  <a:lnTo>
                    <a:pt x="103922" y="639321"/>
                  </a:lnTo>
                  <a:lnTo>
                    <a:pt x="147772" y="684270"/>
                  </a:lnTo>
                  <a:lnTo>
                    <a:pt x="195107" y="722552"/>
                  </a:lnTo>
                  <a:lnTo>
                    <a:pt x="245829" y="754920"/>
                  </a:lnTo>
                  <a:lnTo>
                    <a:pt x="299842" y="782128"/>
                  </a:lnTo>
                  <a:lnTo>
                    <a:pt x="357047" y="804930"/>
                  </a:lnTo>
                  <a:lnTo>
                    <a:pt x="417348" y="824080"/>
                  </a:lnTo>
                  <a:lnTo>
                    <a:pt x="480646" y="840330"/>
                  </a:lnTo>
                  <a:lnTo>
                    <a:pt x="546844" y="854435"/>
                  </a:lnTo>
                  <a:lnTo>
                    <a:pt x="615844" y="867148"/>
                  </a:lnTo>
                  <a:lnTo>
                    <a:pt x="687549" y="879224"/>
                  </a:lnTo>
                  <a:lnTo>
                    <a:pt x="724386" y="885257"/>
                  </a:lnTo>
                  <a:lnTo>
                    <a:pt x="761862" y="891414"/>
                  </a:lnTo>
                  <a:lnTo>
                    <a:pt x="799966" y="897789"/>
                  </a:lnTo>
                  <a:lnTo>
                    <a:pt x="838685" y="904474"/>
                  </a:lnTo>
                  <a:lnTo>
                    <a:pt x="878007" y="911566"/>
                  </a:lnTo>
                  <a:lnTo>
                    <a:pt x="917920" y="919157"/>
                  </a:lnTo>
                  <a:lnTo>
                    <a:pt x="958412" y="927342"/>
                  </a:lnTo>
                  <a:lnTo>
                    <a:pt x="999470" y="936216"/>
                  </a:lnTo>
                  <a:lnTo>
                    <a:pt x="1041082" y="945872"/>
                  </a:lnTo>
                  <a:lnTo>
                    <a:pt x="1083237" y="956405"/>
                  </a:lnTo>
                  <a:lnTo>
                    <a:pt x="1125921" y="967908"/>
                  </a:lnTo>
                  <a:lnTo>
                    <a:pt x="1169124" y="980477"/>
                  </a:lnTo>
                  <a:lnTo>
                    <a:pt x="1212832" y="994205"/>
                  </a:lnTo>
                  <a:lnTo>
                    <a:pt x="1257033" y="1009187"/>
                  </a:lnTo>
                  <a:lnTo>
                    <a:pt x="1301715" y="1025517"/>
                  </a:lnTo>
                  <a:lnTo>
                    <a:pt x="1346867" y="1043288"/>
                  </a:lnTo>
                  <a:lnTo>
                    <a:pt x="1392475" y="1062595"/>
                  </a:lnTo>
                  <a:lnTo>
                    <a:pt x="1438528" y="1083533"/>
                  </a:lnTo>
                  <a:lnTo>
                    <a:pt x="1485013" y="1106195"/>
                  </a:lnTo>
                  <a:lnTo>
                    <a:pt x="1531918" y="1130677"/>
                  </a:lnTo>
                  <a:lnTo>
                    <a:pt x="1579232" y="1157071"/>
                  </a:lnTo>
                  <a:lnTo>
                    <a:pt x="1626941" y="1185472"/>
                  </a:lnTo>
                  <a:lnTo>
                    <a:pt x="1675034" y="1215974"/>
                  </a:lnTo>
                  <a:lnTo>
                    <a:pt x="1723499" y="1248672"/>
                  </a:lnTo>
                  <a:lnTo>
                    <a:pt x="1772322" y="1283660"/>
                  </a:lnTo>
                  <a:lnTo>
                    <a:pt x="1821493" y="1321032"/>
                  </a:lnTo>
                  <a:lnTo>
                    <a:pt x="1870999" y="1360882"/>
                  </a:lnTo>
                  <a:lnTo>
                    <a:pt x="1920827" y="1403304"/>
                  </a:lnTo>
                  <a:lnTo>
                    <a:pt x="1970966" y="1448393"/>
                  </a:lnTo>
                  <a:lnTo>
                    <a:pt x="2000745" y="1475075"/>
                  </a:lnTo>
                  <a:lnTo>
                    <a:pt x="2057995" y="1521459"/>
                  </a:lnTo>
                  <a:lnTo>
                    <a:pt x="2112295" y="1558898"/>
                  </a:lnTo>
                  <a:lnTo>
                    <a:pt x="2163800" y="1587825"/>
                  </a:lnTo>
                  <a:lnTo>
                    <a:pt x="2212666" y="1608671"/>
                  </a:lnTo>
                  <a:lnTo>
                    <a:pt x="2259048" y="1621869"/>
                  </a:lnTo>
                  <a:lnTo>
                    <a:pt x="2303100" y="1627852"/>
                  </a:lnTo>
                  <a:lnTo>
                    <a:pt x="2324301" y="1628273"/>
                  </a:lnTo>
                  <a:lnTo>
                    <a:pt x="2344978" y="1627052"/>
                  </a:lnTo>
                  <a:lnTo>
                    <a:pt x="2384838" y="1619902"/>
                  </a:lnTo>
                  <a:lnTo>
                    <a:pt x="2422834" y="1606834"/>
                  </a:lnTo>
                  <a:lnTo>
                    <a:pt x="2459122" y="1588281"/>
                  </a:lnTo>
                  <a:lnTo>
                    <a:pt x="2493856" y="1564676"/>
                  </a:lnTo>
                  <a:lnTo>
                    <a:pt x="2527192" y="1536450"/>
                  </a:lnTo>
                  <a:lnTo>
                    <a:pt x="2559285" y="1504037"/>
                  </a:lnTo>
                  <a:lnTo>
                    <a:pt x="2590290" y="1467869"/>
                  </a:lnTo>
                  <a:lnTo>
                    <a:pt x="2620363" y="1428378"/>
                  </a:lnTo>
                  <a:lnTo>
                    <a:pt x="2649658" y="1385997"/>
                  </a:lnTo>
                  <a:lnTo>
                    <a:pt x="2678331" y="1341159"/>
                  </a:lnTo>
                  <a:lnTo>
                    <a:pt x="2706536" y="1294295"/>
                  </a:lnTo>
                  <a:lnTo>
                    <a:pt x="2734430" y="1245839"/>
                  </a:lnTo>
                  <a:lnTo>
                    <a:pt x="2762167" y="1196223"/>
                  </a:lnTo>
                  <a:lnTo>
                    <a:pt x="2789902" y="1145880"/>
                  </a:lnTo>
                  <a:lnTo>
                    <a:pt x="2803817" y="1120571"/>
                  </a:lnTo>
                  <a:lnTo>
                    <a:pt x="2817790" y="1095242"/>
                  </a:lnTo>
                  <a:lnTo>
                    <a:pt x="2845988" y="1044741"/>
                  </a:lnTo>
                  <a:lnTo>
                    <a:pt x="2874649" y="994811"/>
                  </a:lnTo>
                  <a:lnTo>
                    <a:pt x="2903929" y="945883"/>
                  </a:lnTo>
                  <a:lnTo>
                    <a:pt x="2933983" y="898390"/>
                  </a:lnTo>
                  <a:lnTo>
                    <a:pt x="2964966" y="852765"/>
                  </a:lnTo>
                  <a:lnTo>
                    <a:pt x="2997034" y="809441"/>
                  </a:lnTo>
                  <a:lnTo>
                    <a:pt x="3030342" y="768849"/>
                  </a:lnTo>
                  <a:lnTo>
                    <a:pt x="3065044" y="731422"/>
                  </a:lnTo>
                  <a:lnTo>
                    <a:pt x="3101296" y="697593"/>
                  </a:lnTo>
                  <a:lnTo>
                    <a:pt x="3139253" y="667794"/>
                  </a:lnTo>
                  <a:lnTo>
                    <a:pt x="3179071" y="642459"/>
                  </a:lnTo>
                  <a:lnTo>
                    <a:pt x="3220904" y="622018"/>
                  </a:lnTo>
                  <a:lnTo>
                    <a:pt x="3264908" y="606905"/>
                  </a:lnTo>
                  <a:lnTo>
                    <a:pt x="3311237" y="597553"/>
                  </a:lnTo>
                  <a:lnTo>
                    <a:pt x="3360048" y="594394"/>
                  </a:lnTo>
                  <a:lnTo>
                    <a:pt x="3385432" y="595272"/>
                  </a:lnTo>
                  <a:lnTo>
                    <a:pt x="3438254" y="602213"/>
                  </a:lnTo>
                  <a:lnTo>
                    <a:pt x="3493946" y="616428"/>
                  </a:lnTo>
                  <a:lnTo>
                    <a:pt x="3552661" y="638350"/>
                  </a:lnTo>
                  <a:lnTo>
                    <a:pt x="3614556" y="668412"/>
                  </a:lnTo>
                  <a:lnTo>
                    <a:pt x="3646744" y="686630"/>
                  </a:lnTo>
                </a:path>
                <a:path w="3647440" h="1628775">
                  <a:moveTo>
                    <a:pt x="94906" y="0"/>
                  </a:moveTo>
                  <a:lnTo>
                    <a:pt x="75139" y="50613"/>
                  </a:lnTo>
                  <a:lnTo>
                    <a:pt x="52364" y="113451"/>
                  </a:lnTo>
                  <a:lnTo>
                    <a:pt x="32743" y="174905"/>
                  </a:lnTo>
                  <a:lnTo>
                    <a:pt x="17045" y="234927"/>
                  </a:lnTo>
                  <a:lnTo>
                    <a:pt x="6037" y="293472"/>
                  </a:lnTo>
                  <a:lnTo>
                    <a:pt x="487" y="350492"/>
                  </a:lnTo>
                  <a:lnTo>
                    <a:pt x="0" y="378415"/>
                  </a:lnTo>
                  <a:lnTo>
                    <a:pt x="1164" y="405940"/>
                  </a:lnTo>
                  <a:lnTo>
                    <a:pt x="8836" y="459769"/>
                  </a:lnTo>
                  <a:lnTo>
                    <a:pt x="24269" y="511932"/>
                  </a:lnTo>
                  <a:lnTo>
                    <a:pt x="48233" y="562383"/>
                  </a:lnTo>
                  <a:lnTo>
                    <a:pt x="63654" y="586951"/>
                  </a:lnTo>
                </a:path>
              </a:pathLst>
            </a:custGeom>
            <a:ln w="6349">
              <a:solidFill>
                <a:srgbClr val="75A1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998429" y="5815990"/>
              <a:ext cx="509905" cy="374650"/>
            </a:xfrm>
            <a:custGeom>
              <a:avLst/>
              <a:gdLst/>
              <a:ahLst/>
              <a:cxnLst/>
              <a:rect l="l" t="t" r="r" b="b"/>
              <a:pathLst>
                <a:path w="509904" h="374650">
                  <a:moveTo>
                    <a:pt x="509828" y="0"/>
                  </a:moveTo>
                  <a:lnTo>
                    <a:pt x="0" y="0"/>
                  </a:lnTo>
                  <a:lnTo>
                    <a:pt x="0" y="187198"/>
                  </a:lnTo>
                  <a:lnTo>
                    <a:pt x="0" y="374396"/>
                  </a:lnTo>
                  <a:lnTo>
                    <a:pt x="509828" y="374396"/>
                  </a:lnTo>
                  <a:lnTo>
                    <a:pt x="509828" y="187198"/>
                  </a:lnTo>
                  <a:lnTo>
                    <a:pt x="509828" y="0"/>
                  </a:lnTo>
                  <a:close/>
                </a:path>
              </a:pathLst>
            </a:custGeom>
            <a:solidFill>
              <a:srgbClr val="75A1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308192" y="6003185"/>
              <a:ext cx="753745" cy="553720"/>
            </a:xfrm>
            <a:custGeom>
              <a:avLst/>
              <a:gdLst/>
              <a:ahLst/>
              <a:cxnLst/>
              <a:rect l="l" t="t" r="r" b="b"/>
              <a:pathLst>
                <a:path w="753745" h="553720">
                  <a:moveTo>
                    <a:pt x="753268" y="0"/>
                  </a:moveTo>
                  <a:lnTo>
                    <a:pt x="0" y="0"/>
                  </a:lnTo>
                  <a:lnTo>
                    <a:pt x="0" y="553182"/>
                  </a:lnTo>
                  <a:lnTo>
                    <a:pt x="753268" y="553182"/>
                  </a:lnTo>
                  <a:lnTo>
                    <a:pt x="753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308192" y="6003185"/>
              <a:ext cx="753745" cy="553720"/>
            </a:xfrm>
            <a:custGeom>
              <a:avLst/>
              <a:gdLst/>
              <a:ahLst/>
              <a:cxnLst/>
              <a:rect l="l" t="t" r="r" b="b"/>
              <a:pathLst>
                <a:path w="753745" h="553720">
                  <a:moveTo>
                    <a:pt x="0" y="0"/>
                  </a:moveTo>
                  <a:lnTo>
                    <a:pt x="753268" y="0"/>
                  </a:lnTo>
                  <a:lnTo>
                    <a:pt x="753268" y="553183"/>
                  </a:lnTo>
                  <a:lnTo>
                    <a:pt x="0" y="55318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75A1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678935" y="1596043"/>
            <a:ext cx="2301240" cy="490727"/>
            <a:chOff x="3678935" y="1554480"/>
            <a:chExt cx="2301240" cy="490727"/>
          </a:xfrm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8935" y="1554480"/>
              <a:ext cx="2301240" cy="4907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5071" y="1612392"/>
              <a:ext cx="1834896" cy="42672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05276" y="1578481"/>
              <a:ext cx="2194560" cy="388620"/>
            </a:xfrm>
            <a:custGeom>
              <a:avLst/>
              <a:gdLst/>
              <a:ahLst/>
              <a:cxnLst/>
              <a:rect l="l" t="t" r="r" b="b"/>
              <a:pathLst>
                <a:path w="2194560" h="388619">
                  <a:moveTo>
                    <a:pt x="2046425" y="0"/>
                  </a:moveTo>
                  <a:lnTo>
                    <a:pt x="147808" y="0"/>
                  </a:lnTo>
                  <a:lnTo>
                    <a:pt x="101089" y="7535"/>
                  </a:lnTo>
                  <a:lnTo>
                    <a:pt x="60514" y="28518"/>
                  </a:lnTo>
                  <a:lnTo>
                    <a:pt x="28518" y="60515"/>
                  </a:lnTo>
                  <a:lnTo>
                    <a:pt x="7535" y="101090"/>
                  </a:lnTo>
                  <a:lnTo>
                    <a:pt x="0" y="147808"/>
                  </a:lnTo>
                  <a:lnTo>
                    <a:pt x="0" y="240245"/>
                  </a:lnTo>
                  <a:lnTo>
                    <a:pt x="7535" y="286965"/>
                  </a:lnTo>
                  <a:lnTo>
                    <a:pt x="28518" y="327540"/>
                  </a:lnTo>
                  <a:lnTo>
                    <a:pt x="60514" y="359536"/>
                  </a:lnTo>
                  <a:lnTo>
                    <a:pt x="101089" y="380519"/>
                  </a:lnTo>
                  <a:lnTo>
                    <a:pt x="147808" y="388054"/>
                  </a:lnTo>
                  <a:lnTo>
                    <a:pt x="2046425" y="388054"/>
                  </a:lnTo>
                  <a:lnTo>
                    <a:pt x="2093145" y="380519"/>
                  </a:lnTo>
                  <a:lnTo>
                    <a:pt x="2133720" y="359536"/>
                  </a:lnTo>
                  <a:lnTo>
                    <a:pt x="2165716" y="327540"/>
                  </a:lnTo>
                  <a:lnTo>
                    <a:pt x="2186699" y="286965"/>
                  </a:lnTo>
                  <a:lnTo>
                    <a:pt x="2194234" y="240245"/>
                  </a:lnTo>
                  <a:lnTo>
                    <a:pt x="2194234" y="147808"/>
                  </a:lnTo>
                  <a:lnTo>
                    <a:pt x="2186699" y="101090"/>
                  </a:lnTo>
                  <a:lnTo>
                    <a:pt x="2165716" y="60515"/>
                  </a:lnTo>
                  <a:lnTo>
                    <a:pt x="2133720" y="28518"/>
                  </a:lnTo>
                  <a:lnTo>
                    <a:pt x="2093145" y="7535"/>
                  </a:lnTo>
                  <a:lnTo>
                    <a:pt x="204642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24352" y="6435852"/>
            <a:ext cx="8153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D9D9D9"/>
                </a:solidFill>
                <a:latin typeface="Verdana"/>
                <a:cs typeface="Verdana"/>
              </a:rPr>
              <a:t>Gam</a:t>
            </a:r>
            <a:r>
              <a:rPr sz="800" spc="-15" dirty="0">
                <a:solidFill>
                  <a:srgbClr val="D9D9D9"/>
                </a:solidFill>
                <a:latin typeface="Verdana"/>
                <a:cs typeface="Verdana"/>
              </a:rPr>
              <a:t>b</a:t>
            </a:r>
            <a:r>
              <a:rPr sz="800" spc="-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800" spc="-30" dirty="0">
                <a:solidFill>
                  <a:srgbClr val="D9D9D9"/>
                </a:solidFill>
                <a:latin typeface="Verdana"/>
                <a:cs typeface="Verdana"/>
              </a:rPr>
              <a:t>r</a:t>
            </a:r>
            <a:r>
              <a:rPr sz="800" spc="-155" dirty="0">
                <a:solidFill>
                  <a:srgbClr val="D9D9D9"/>
                </a:solidFill>
                <a:latin typeface="Verdana"/>
                <a:cs typeface="Verdana"/>
              </a:rPr>
              <a:t>:</a:t>
            </a:r>
            <a:r>
              <a:rPr sz="800" spc="-70" dirty="0">
                <a:solidFill>
                  <a:srgbClr val="D9D9D9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D9D9D9"/>
                </a:solidFill>
                <a:latin typeface="Verdana"/>
                <a:cs typeface="Verdana"/>
              </a:rPr>
              <a:t>F</a:t>
            </a:r>
            <a:r>
              <a:rPr sz="800" spc="-20" dirty="0">
                <a:solidFill>
                  <a:srgbClr val="D9D9D9"/>
                </a:solidFill>
                <a:latin typeface="Verdana"/>
                <a:cs typeface="Verdana"/>
              </a:rPr>
              <a:t>r</a:t>
            </a:r>
            <a:r>
              <a:rPr sz="800" spc="-30" dirty="0">
                <a:solidFill>
                  <a:srgbClr val="D9D9D9"/>
                </a:solidFill>
                <a:latin typeface="Verdana"/>
                <a:cs typeface="Verdana"/>
              </a:rPr>
              <a:t>ee</a:t>
            </a:r>
            <a:r>
              <a:rPr sz="800" spc="-15" dirty="0">
                <a:solidFill>
                  <a:srgbClr val="D9D9D9"/>
                </a:solidFill>
                <a:latin typeface="Verdana"/>
                <a:cs typeface="Verdana"/>
              </a:rPr>
              <a:t>p</a:t>
            </a:r>
            <a:r>
              <a:rPr sz="800" spc="-25" dirty="0">
                <a:solidFill>
                  <a:srgbClr val="D9D9D9"/>
                </a:solidFill>
                <a:latin typeface="Verdana"/>
                <a:cs typeface="Verdana"/>
              </a:rPr>
              <a:t>i</a:t>
            </a:r>
            <a:r>
              <a:rPr sz="800" spc="-55" dirty="0">
                <a:solidFill>
                  <a:srgbClr val="D9D9D9"/>
                </a:solidFill>
                <a:latin typeface="Verdana"/>
                <a:cs typeface="Verdana"/>
              </a:rPr>
              <a:t>k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05323" y="1669796"/>
            <a:ext cx="1579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event.literasidigital.id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42291" y="777443"/>
            <a:ext cx="2997835" cy="722630"/>
          </a:xfrm>
          <a:prstGeom prst="rect">
            <a:avLst/>
          </a:prstGeom>
          <a:solidFill>
            <a:srgbClr val="00775D"/>
          </a:solidFill>
        </p:spPr>
        <p:txBody>
          <a:bodyPr vert="horz" wrap="square" lIns="0" tIns="146685" rIns="0" bIns="0" rtlCol="0">
            <a:spAutoFit/>
          </a:bodyPr>
          <a:lstStyle/>
          <a:p>
            <a:pPr marL="350520" marR="152400" indent="-189865">
              <a:lnSpc>
                <a:spcPts val="1700"/>
              </a:lnSpc>
              <a:spcBef>
                <a:spcPts val="1155"/>
              </a:spcBef>
            </a:pP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WEBSITE </a:t>
            </a:r>
            <a:r>
              <a:rPr sz="1600" b="1" spc="-15" dirty="0">
                <a:solidFill>
                  <a:srgbClr val="FFFFFF"/>
                </a:solidFill>
                <a:latin typeface="Segoe UI"/>
                <a:cs typeface="Segoe UI"/>
              </a:rPr>
              <a:t>DAN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DASHBOARD </a:t>
            </a:r>
            <a:r>
              <a:rPr sz="1600" b="1" spc="-4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Segoe UI"/>
                <a:cs typeface="Segoe UI"/>
              </a:rPr>
              <a:t>MATERI</a:t>
            </a:r>
            <a:r>
              <a:rPr sz="1600" b="1" spc="-15" dirty="0">
                <a:solidFill>
                  <a:srgbClr val="FFFFFF"/>
                </a:solidFill>
                <a:latin typeface="Segoe UI"/>
                <a:cs typeface="Segoe UI"/>
              </a:rPr>
              <a:t> DAN</a:t>
            </a:r>
            <a:r>
              <a:rPr sz="16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35" dirty="0">
                <a:solidFill>
                  <a:srgbClr val="FFFFFF"/>
                </a:solidFill>
                <a:latin typeface="Segoe UI"/>
                <a:cs typeface="Segoe UI"/>
              </a:rPr>
              <a:t>KEGIATAN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267455" y="1978151"/>
            <a:ext cx="2944495" cy="1000125"/>
            <a:chOff x="3267455" y="1978151"/>
            <a:chExt cx="2944495" cy="1000125"/>
          </a:xfrm>
        </p:grpSpPr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7455" y="1978151"/>
              <a:ext cx="2944368" cy="9936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4239" y="2023871"/>
              <a:ext cx="2590800" cy="9540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4880" y="2005526"/>
              <a:ext cx="2850250" cy="90081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14880" y="2005526"/>
              <a:ext cx="2850515" cy="901065"/>
            </a:xfrm>
            <a:custGeom>
              <a:avLst/>
              <a:gdLst/>
              <a:ahLst/>
              <a:cxnLst/>
              <a:rect l="l" t="t" r="r" b="b"/>
              <a:pathLst>
                <a:path w="2850515" h="901064">
                  <a:moveTo>
                    <a:pt x="150136" y="0"/>
                  </a:moveTo>
                  <a:lnTo>
                    <a:pt x="2850251" y="0"/>
                  </a:lnTo>
                  <a:lnTo>
                    <a:pt x="2850251" y="750674"/>
                  </a:lnTo>
                  <a:lnTo>
                    <a:pt x="2842596" y="798129"/>
                  </a:lnTo>
                  <a:lnTo>
                    <a:pt x="2821283" y="839343"/>
                  </a:lnTo>
                  <a:lnTo>
                    <a:pt x="2788782" y="871844"/>
                  </a:lnTo>
                  <a:lnTo>
                    <a:pt x="2747568" y="893157"/>
                  </a:lnTo>
                  <a:lnTo>
                    <a:pt x="2700114" y="900812"/>
                  </a:lnTo>
                  <a:lnTo>
                    <a:pt x="0" y="900812"/>
                  </a:lnTo>
                  <a:lnTo>
                    <a:pt x="0" y="150137"/>
                  </a:lnTo>
                  <a:lnTo>
                    <a:pt x="7654" y="102682"/>
                  </a:lnTo>
                  <a:lnTo>
                    <a:pt x="28967" y="61468"/>
                  </a:lnTo>
                  <a:lnTo>
                    <a:pt x="61467" y="28967"/>
                  </a:lnTo>
                  <a:lnTo>
                    <a:pt x="102682" y="7654"/>
                  </a:lnTo>
                  <a:lnTo>
                    <a:pt x="150136" y="0"/>
                  </a:lnTo>
                  <a:close/>
                </a:path>
              </a:pathLst>
            </a:custGeom>
            <a:ln w="9525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562874" y="2078228"/>
            <a:ext cx="2353945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05"/>
              </a:spcBef>
            </a:pP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Untuk mengakses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informasi</a:t>
            </a:r>
            <a:r>
              <a:rPr sz="1200" spc="-1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terkait </a:t>
            </a:r>
            <a:r>
              <a:rPr sz="1200" spc="-31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kelas-kelas literasi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digital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yang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diadakan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oleh Literasi Digital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Siberkreasi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25552" y="1554480"/>
            <a:ext cx="6093460" cy="3713479"/>
            <a:chOff x="225552" y="1554480"/>
            <a:chExt cx="6093460" cy="3713479"/>
          </a:xfrm>
        </p:grpSpPr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17381" y="2984977"/>
              <a:ext cx="3175855" cy="225717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104681" y="2972277"/>
              <a:ext cx="3201670" cy="2282825"/>
            </a:xfrm>
            <a:custGeom>
              <a:avLst/>
              <a:gdLst/>
              <a:ahLst/>
              <a:cxnLst/>
              <a:rect l="l" t="t" r="r" b="b"/>
              <a:pathLst>
                <a:path w="3201670" h="2282825">
                  <a:moveTo>
                    <a:pt x="0" y="0"/>
                  </a:moveTo>
                  <a:lnTo>
                    <a:pt x="3201255" y="0"/>
                  </a:lnTo>
                  <a:lnTo>
                    <a:pt x="3201255" y="2282573"/>
                  </a:lnTo>
                  <a:lnTo>
                    <a:pt x="0" y="228257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7679" y="1554480"/>
              <a:ext cx="2301240" cy="4907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3271" y="1612392"/>
              <a:ext cx="1395984" cy="42672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13964" y="1578481"/>
              <a:ext cx="2194560" cy="388620"/>
            </a:xfrm>
            <a:custGeom>
              <a:avLst/>
              <a:gdLst/>
              <a:ahLst/>
              <a:cxnLst/>
              <a:rect l="l" t="t" r="r" b="b"/>
              <a:pathLst>
                <a:path w="2194560" h="388619">
                  <a:moveTo>
                    <a:pt x="2046426" y="0"/>
                  </a:moveTo>
                  <a:lnTo>
                    <a:pt x="147808" y="0"/>
                  </a:lnTo>
                  <a:lnTo>
                    <a:pt x="101089" y="7535"/>
                  </a:lnTo>
                  <a:lnTo>
                    <a:pt x="60514" y="28518"/>
                  </a:lnTo>
                  <a:lnTo>
                    <a:pt x="28518" y="60515"/>
                  </a:lnTo>
                  <a:lnTo>
                    <a:pt x="7535" y="101090"/>
                  </a:lnTo>
                  <a:lnTo>
                    <a:pt x="0" y="147808"/>
                  </a:lnTo>
                  <a:lnTo>
                    <a:pt x="0" y="240245"/>
                  </a:lnTo>
                  <a:lnTo>
                    <a:pt x="7535" y="286965"/>
                  </a:lnTo>
                  <a:lnTo>
                    <a:pt x="28518" y="327540"/>
                  </a:lnTo>
                  <a:lnTo>
                    <a:pt x="60514" y="359536"/>
                  </a:lnTo>
                  <a:lnTo>
                    <a:pt x="101089" y="380519"/>
                  </a:lnTo>
                  <a:lnTo>
                    <a:pt x="147808" y="388054"/>
                  </a:lnTo>
                  <a:lnTo>
                    <a:pt x="2046426" y="388054"/>
                  </a:lnTo>
                  <a:lnTo>
                    <a:pt x="2093145" y="380519"/>
                  </a:lnTo>
                  <a:lnTo>
                    <a:pt x="2133720" y="359536"/>
                  </a:lnTo>
                  <a:lnTo>
                    <a:pt x="2165716" y="327540"/>
                  </a:lnTo>
                  <a:lnTo>
                    <a:pt x="2186699" y="286965"/>
                  </a:lnTo>
                  <a:lnTo>
                    <a:pt x="2194235" y="240245"/>
                  </a:lnTo>
                  <a:lnTo>
                    <a:pt x="2194235" y="147808"/>
                  </a:lnTo>
                  <a:lnTo>
                    <a:pt x="2186699" y="101090"/>
                  </a:lnTo>
                  <a:lnTo>
                    <a:pt x="2165716" y="60515"/>
                  </a:lnTo>
                  <a:lnTo>
                    <a:pt x="2133720" y="28518"/>
                  </a:lnTo>
                  <a:lnTo>
                    <a:pt x="2093145" y="7535"/>
                  </a:lnTo>
                  <a:lnTo>
                    <a:pt x="2046426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552" y="1975104"/>
              <a:ext cx="2770632" cy="99974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0520" y="1932432"/>
              <a:ext cx="2520696" cy="113080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3013" y="2002761"/>
              <a:ext cx="2676140" cy="90634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73013" y="2002762"/>
              <a:ext cx="2676525" cy="906780"/>
            </a:xfrm>
            <a:custGeom>
              <a:avLst/>
              <a:gdLst/>
              <a:ahLst/>
              <a:cxnLst/>
              <a:rect l="l" t="t" r="r" b="b"/>
              <a:pathLst>
                <a:path w="2676525" h="906780">
                  <a:moveTo>
                    <a:pt x="151059" y="0"/>
                  </a:moveTo>
                  <a:lnTo>
                    <a:pt x="2676140" y="0"/>
                  </a:lnTo>
                  <a:lnTo>
                    <a:pt x="2676140" y="755282"/>
                  </a:lnTo>
                  <a:lnTo>
                    <a:pt x="2668438" y="803029"/>
                  </a:lnTo>
                  <a:lnTo>
                    <a:pt x="2646994" y="844497"/>
                  </a:lnTo>
                  <a:lnTo>
                    <a:pt x="2614294" y="877197"/>
                  </a:lnTo>
                  <a:lnTo>
                    <a:pt x="2572826" y="898641"/>
                  </a:lnTo>
                  <a:lnTo>
                    <a:pt x="2525080" y="906343"/>
                  </a:lnTo>
                  <a:lnTo>
                    <a:pt x="0" y="906343"/>
                  </a:lnTo>
                  <a:lnTo>
                    <a:pt x="0" y="151060"/>
                  </a:lnTo>
                  <a:lnTo>
                    <a:pt x="7701" y="103313"/>
                  </a:lnTo>
                  <a:lnTo>
                    <a:pt x="29145" y="61845"/>
                  </a:lnTo>
                  <a:lnTo>
                    <a:pt x="61845" y="29145"/>
                  </a:lnTo>
                  <a:lnTo>
                    <a:pt x="103313" y="7701"/>
                  </a:lnTo>
                  <a:lnTo>
                    <a:pt x="151059" y="0"/>
                  </a:lnTo>
                  <a:close/>
                </a:path>
              </a:pathLst>
            </a:custGeom>
            <a:ln w="9525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469670" y="1669796"/>
            <a:ext cx="2283460" cy="124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627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literasidigital.id</a:t>
            </a:r>
            <a:endParaRPr sz="1200">
              <a:latin typeface="Segoe UI"/>
              <a:cs typeface="Segoe UI"/>
            </a:endParaRPr>
          </a:p>
          <a:p>
            <a:pPr marL="12700" marR="5080" indent="-635" algn="ctr">
              <a:lnSpc>
                <a:spcPct val="98800"/>
              </a:lnSpc>
              <a:spcBef>
                <a:spcPts val="1070"/>
              </a:spcBef>
            </a:pP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Untuk mengakses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Panduan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Kurikulum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dan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Seri Modul Literasi </a:t>
            </a:r>
            <a:r>
              <a:rPr sz="1200" spc="-32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Digital yang telah disusun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Kementerian Kominfo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dan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Mitra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Pegiat Literasi</a:t>
            </a:r>
            <a:r>
              <a:rPr sz="1200" spc="-1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Digital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20479" y="1524000"/>
            <a:ext cx="12168505" cy="3743960"/>
            <a:chOff x="20479" y="1524000"/>
            <a:chExt cx="12168505" cy="3743960"/>
          </a:xfrm>
        </p:grpSpPr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879" y="2984361"/>
              <a:ext cx="2997715" cy="225779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3179" y="2971661"/>
              <a:ext cx="3023235" cy="2283460"/>
            </a:xfrm>
            <a:custGeom>
              <a:avLst/>
              <a:gdLst/>
              <a:ahLst/>
              <a:cxnLst/>
              <a:rect l="l" t="t" r="r" b="b"/>
              <a:pathLst>
                <a:path w="3023235" h="2283460">
                  <a:moveTo>
                    <a:pt x="0" y="0"/>
                  </a:moveTo>
                  <a:lnTo>
                    <a:pt x="3023116" y="0"/>
                  </a:lnTo>
                  <a:lnTo>
                    <a:pt x="3023116" y="2283191"/>
                  </a:lnTo>
                  <a:lnTo>
                    <a:pt x="0" y="228319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0263" y="1524000"/>
              <a:ext cx="3218687" cy="59740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35896" y="1542288"/>
              <a:ext cx="1728216" cy="60655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8994203" y="1548417"/>
              <a:ext cx="3131185" cy="495300"/>
            </a:xfrm>
            <a:custGeom>
              <a:avLst/>
              <a:gdLst/>
              <a:ahLst/>
              <a:cxnLst/>
              <a:rect l="l" t="t" r="r" b="b"/>
              <a:pathLst>
                <a:path w="3131184" h="495300">
                  <a:moveTo>
                    <a:pt x="2942141" y="0"/>
                  </a:moveTo>
                  <a:lnTo>
                    <a:pt x="188593" y="0"/>
                  </a:lnTo>
                  <a:lnTo>
                    <a:pt x="138457" y="6736"/>
                  </a:lnTo>
                  <a:lnTo>
                    <a:pt x="93406" y="25748"/>
                  </a:lnTo>
                  <a:lnTo>
                    <a:pt x="55237" y="55238"/>
                  </a:lnTo>
                  <a:lnTo>
                    <a:pt x="25748" y="93407"/>
                  </a:lnTo>
                  <a:lnTo>
                    <a:pt x="6736" y="138459"/>
                  </a:lnTo>
                  <a:lnTo>
                    <a:pt x="0" y="188595"/>
                  </a:lnTo>
                  <a:lnTo>
                    <a:pt x="0" y="306536"/>
                  </a:lnTo>
                  <a:lnTo>
                    <a:pt x="6736" y="356671"/>
                  </a:lnTo>
                  <a:lnTo>
                    <a:pt x="25748" y="401723"/>
                  </a:lnTo>
                  <a:lnTo>
                    <a:pt x="55237" y="439892"/>
                  </a:lnTo>
                  <a:lnTo>
                    <a:pt x="93406" y="469382"/>
                  </a:lnTo>
                  <a:lnTo>
                    <a:pt x="138457" y="488394"/>
                  </a:lnTo>
                  <a:lnTo>
                    <a:pt x="188593" y="495131"/>
                  </a:lnTo>
                  <a:lnTo>
                    <a:pt x="2942141" y="495131"/>
                  </a:lnTo>
                  <a:lnTo>
                    <a:pt x="2992277" y="488394"/>
                  </a:lnTo>
                  <a:lnTo>
                    <a:pt x="3037328" y="469382"/>
                  </a:lnTo>
                  <a:lnTo>
                    <a:pt x="3075497" y="439892"/>
                  </a:lnTo>
                  <a:lnTo>
                    <a:pt x="3104986" y="401723"/>
                  </a:lnTo>
                  <a:lnTo>
                    <a:pt x="3123998" y="356671"/>
                  </a:lnTo>
                  <a:lnTo>
                    <a:pt x="3130735" y="306536"/>
                  </a:lnTo>
                  <a:lnTo>
                    <a:pt x="3130735" y="188595"/>
                  </a:lnTo>
                  <a:lnTo>
                    <a:pt x="3123998" y="138459"/>
                  </a:lnTo>
                  <a:lnTo>
                    <a:pt x="3104986" y="93407"/>
                  </a:lnTo>
                  <a:lnTo>
                    <a:pt x="3075497" y="55238"/>
                  </a:lnTo>
                  <a:lnTo>
                    <a:pt x="3037328" y="25748"/>
                  </a:lnTo>
                  <a:lnTo>
                    <a:pt x="2992277" y="6736"/>
                  </a:lnTo>
                  <a:lnTo>
                    <a:pt x="294214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9936319" y="1599691"/>
            <a:ext cx="143256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0025" marR="5080" indent="-187325">
              <a:lnSpc>
                <a:spcPts val="1420"/>
              </a:lnSpc>
              <a:spcBef>
                <a:spcPts val="160"/>
              </a:spcBef>
            </a:pP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Fitur</a:t>
            </a:r>
            <a:r>
              <a:rPr sz="1200" b="1" spc="-45" dirty="0">
                <a:solidFill>
                  <a:srgbClr val="002060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Literasi</a:t>
            </a:r>
            <a:r>
              <a:rPr sz="1200" b="1" spc="-40" dirty="0">
                <a:solidFill>
                  <a:srgbClr val="002060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Digital </a:t>
            </a:r>
            <a:r>
              <a:rPr sz="1200" b="1" spc="-315" dirty="0">
                <a:solidFill>
                  <a:srgbClr val="002060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di</a:t>
            </a:r>
            <a:r>
              <a:rPr sz="1200" b="1" spc="-25" dirty="0">
                <a:solidFill>
                  <a:srgbClr val="002060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Ruang</a:t>
            </a:r>
            <a:r>
              <a:rPr sz="1200" b="1" spc="-25" dirty="0">
                <a:solidFill>
                  <a:srgbClr val="002060"/>
                </a:solidFill>
                <a:latin typeface="Segoe UI"/>
                <a:cs typeface="Segoe UI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Guru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163684" y="755870"/>
            <a:ext cx="2396490" cy="722630"/>
          </a:xfrm>
          <a:prstGeom prst="rect">
            <a:avLst/>
          </a:prstGeom>
          <a:solidFill>
            <a:srgbClr val="ED7D31"/>
          </a:solidFill>
        </p:spPr>
        <p:txBody>
          <a:bodyPr vert="horz" wrap="square" lIns="0" tIns="147320" rIns="0" bIns="0" rtlCol="0">
            <a:spAutoFit/>
          </a:bodyPr>
          <a:lstStyle/>
          <a:p>
            <a:pPr marL="356870" marR="179705" indent="-170815">
              <a:lnSpc>
                <a:spcPts val="1700"/>
              </a:lnSpc>
              <a:spcBef>
                <a:spcPts val="1160"/>
              </a:spcBef>
            </a:pP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APLIKASI</a:t>
            </a:r>
            <a:r>
              <a:rPr sz="1600" b="1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Segoe UI"/>
                <a:cs typeface="Segoe UI"/>
              </a:rPr>
              <a:t>DAN</a:t>
            </a:r>
            <a:r>
              <a:rPr sz="1600" b="1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Segoe UI"/>
                <a:cs typeface="Segoe UI"/>
              </a:rPr>
              <a:t>FITUR </a:t>
            </a:r>
            <a:r>
              <a:rPr sz="1600" b="1" spc="-42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Segoe UI"/>
                <a:cs typeface="Segoe UI"/>
              </a:rPr>
              <a:t>LITERASI</a:t>
            </a:r>
            <a:r>
              <a:rPr sz="1600" b="1" spc="-1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Segoe UI"/>
                <a:cs typeface="Segoe UI"/>
              </a:rPr>
              <a:t>DIGITAL</a:t>
            </a:r>
            <a:endParaRPr sz="1600">
              <a:latin typeface="Segoe UI"/>
              <a:cs typeface="Segoe U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6870192" y="1539239"/>
            <a:ext cx="1859280" cy="607060"/>
            <a:chOff x="6870192" y="1539239"/>
            <a:chExt cx="1859280" cy="607060"/>
          </a:xfrm>
        </p:grpSpPr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70192" y="1551431"/>
              <a:ext cx="1859279" cy="5334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57872" y="1539239"/>
              <a:ext cx="1069848" cy="60655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6589" y="1576475"/>
              <a:ext cx="1753870" cy="429259"/>
            </a:xfrm>
            <a:custGeom>
              <a:avLst/>
              <a:gdLst/>
              <a:ahLst/>
              <a:cxnLst/>
              <a:rect l="l" t="t" r="r" b="b"/>
              <a:pathLst>
                <a:path w="1753870" h="429260">
                  <a:moveTo>
                    <a:pt x="1590291" y="0"/>
                  </a:moveTo>
                  <a:lnTo>
                    <a:pt x="163426" y="0"/>
                  </a:lnTo>
                  <a:lnTo>
                    <a:pt x="119981" y="5837"/>
                  </a:lnTo>
                  <a:lnTo>
                    <a:pt x="80941" y="22312"/>
                  </a:lnTo>
                  <a:lnTo>
                    <a:pt x="47866" y="47866"/>
                  </a:lnTo>
                  <a:lnTo>
                    <a:pt x="22312" y="80941"/>
                  </a:lnTo>
                  <a:lnTo>
                    <a:pt x="5837" y="119980"/>
                  </a:lnTo>
                  <a:lnTo>
                    <a:pt x="0" y="163424"/>
                  </a:lnTo>
                  <a:lnTo>
                    <a:pt x="0" y="265625"/>
                  </a:lnTo>
                  <a:lnTo>
                    <a:pt x="5837" y="309070"/>
                  </a:lnTo>
                  <a:lnTo>
                    <a:pt x="22312" y="348109"/>
                  </a:lnTo>
                  <a:lnTo>
                    <a:pt x="47866" y="381185"/>
                  </a:lnTo>
                  <a:lnTo>
                    <a:pt x="80941" y="406739"/>
                  </a:lnTo>
                  <a:lnTo>
                    <a:pt x="119981" y="423213"/>
                  </a:lnTo>
                  <a:lnTo>
                    <a:pt x="163426" y="429051"/>
                  </a:lnTo>
                  <a:lnTo>
                    <a:pt x="1590291" y="429051"/>
                  </a:lnTo>
                  <a:lnTo>
                    <a:pt x="1633736" y="423213"/>
                  </a:lnTo>
                  <a:lnTo>
                    <a:pt x="1672775" y="406739"/>
                  </a:lnTo>
                  <a:lnTo>
                    <a:pt x="1705850" y="381185"/>
                  </a:lnTo>
                  <a:lnTo>
                    <a:pt x="1731404" y="348109"/>
                  </a:lnTo>
                  <a:lnTo>
                    <a:pt x="1747878" y="309070"/>
                  </a:lnTo>
                  <a:lnTo>
                    <a:pt x="1753716" y="265625"/>
                  </a:lnTo>
                  <a:lnTo>
                    <a:pt x="1753716" y="163424"/>
                  </a:lnTo>
                  <a:lnTo>
                    <a:pt x="1747878" y="119980"/>
                  </a:lnTo>
                  <a:lnTo>
                    <a:pt x="1731404" y="80941"/>
                  </a:lnTo>
                  <a:lnTo>
                    <a:pt x="1705850" y="47866"/>
                  </a:lnTo>
                  <a:lnTo>
                    <a:pt x="1672775" y="22312"/>
                  </a:lnTo>
                  <a:lnTo>
                    <a:pt x="1633736" y="5837"/>
                  </a:lnTo>
                  <a:lnTo>
                    <a:pt x="159029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459757" y="1596644"/>
            <a:ext cx="81343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09855">
              <a:lnSpc>
                <a:spcPts val="1390"/>
              </a:lnSpc>
              <a:spcBef>
                <a:spcPts val="185"/>
              </a:spcBef>
            </a:pP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Aplikasi </a:t>
            </a:r>
            <a:r>
              <a:rPr sz="1200" b="1" dirty="0">
                <a:solidFill>
                  <a:srgbClr val="002060"/>
                </a:solidFill>
                <a:latin typeface="Segoe UI"/>
                <a:cs typeface="Segoe UI"/>
              </a:rPr>
              <a:t> S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i</a:t>
            </a:r>
            <a:r>
              <a:rPr sz="1200" b="1" spc="5" dirty="0">
                <a:solidFill>
                  <a:srgbClr val="002060"/>
                </a:solidFill>
                <a:latin typeface="Segoe UI"/>
                <a:cs typeface="Segoe UI"/>
              </a:rPr>
              <a:t>b</a:t>
            </a:r>
            <a:r>
              <a:rPr sz="1200" b="1" dirty="0">
                <a:solidFill>
                  <a:srgbClr val="002060"/>
                </a:solidFill>
                <a:latin typeface="Segoe UI"/>
                <a:cs typeface="Segoe UI"/>
              </a:rPr>
              <a:t>e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r</a:t>
            </a:r>
            <a:r>
              <a:rPr sz="1200" b="1" dirty="0">
                <a:solidFill>
                  <a:srgbClr val="002060"/>
                </a:solidFill>
                <a:latin typeface="Segoe UI"/>
                <a:cs typeface="Segoe UI"/>
              </a:rPr>
              <a:t>k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r</a:t>
            </a:r>
            <a:r>
              <a:rPr sz="1200" b="1" dirty="0">
                <a:solidFill>
                  <a:srgbClr val="002060"/>
                </a:solidFill>
                <a:latin typeface="Segoe UI"/>
                <a:cs typeface="Segoe UI"/>
              </a:rPr>
              <a:t>ea</a:t>
            </a:r>
            <a:r>
              <a:rPr sz="1200" b="1" spc="-5" dirty="0">
                <a:solidFill>
                  <a:srgbClr val="002060"/>
                </a:solidFill>
                <a:latin typeface="Segoe UI"/>
                <a:cs typeface="Segoe UI"/>
              </a:rPr>
              <a:t>s</a:t>
            </a:r>
            <a:r>
              <a:rPr sz="1200" b="1" dirty="0">
                <a:solidFill>
                  <a:srgbClr val="002060"/>
                </a:solidFill>
                <a:latin typeface="Segoe UI"/>
                <a:cs typeface="Segoe UI"/>
              </a:rPr>
              <a:t>i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6864095" y="1984248"/>
            <a:ext cx="5291455" cy="3288665"/>
            <a:chOff x="6864095" y="1984248"/>
            <a:chExt cx="5291455" cy="3288665"/>
          </a:xfrm>
        </p:grpSpPr>
        <p:pic>
          <p:nvPicPr>
            <p:cNvPr id="65" name="object 6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06561" y="2950003"/>
              <a:ext cx="3114846" cy="232251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64095" y="1984248"/>
              <a:ext cx="5291328" cy="993648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7062840" y="2069084"/>
            <a:ext cx="4895850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05"/>
              </a:spcBef>
            </a:pP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Untuk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mengakses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kelas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lanjutan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dari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kegiatan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 webinar yang</a:t>
            </a:r>
            <a:r>
              <a:rPr sz="1200" spc="1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telah diikuti, </a:t>
            </a:r>
            <a:r>
              <a:rPr sz="1200" spc="-31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untuk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mengakses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dan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 mengunduh materi,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buku,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video yang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dibuat</a:t>
            </a:r>
            <a:r>
              <a:rPr sz="1200" spc="5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oleh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Kominfo Bersama stakeholder terkait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dan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juga bermain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games </a:t>
            </a:r>
            <a:r>
              <a:rPr sz="1200" spc="-5" dirty="0">
                <a:solidFill>
                  <a:srgbClr val="001C40"/>
                </a:solidFill>
                <a:latin typeface="Segoe UI"/>
                <a:cs typeface="Segoe UI"/>
              </a:rPr>
              <a:t>literasi </a:t>
            </a:r>
            <a:r>
              <a:rPr sz="1200" dirty="0">
                <a:solidFill>
                  <a:srgbClr val="001C40"/>
                </a:solidFill>
                <a:latin typeface="Segoe UI"/>
                <a:cs typeface="Segoe UI"/>
              </a:rPr>
              <a:t> digital</a:t>
            </a:r>
            <a:endParaRPr sz="1200">
              <a:latin typeface="Segoe UI"/>
              <a:cs typeface="Segoe U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6723754" y="2906340"/>
            <a:ext cx="4665345" cy="3787140"/>
            <a:chOff x="6723754" y="2906340"/>
            <a:chExt cx="4665345" cy="3787140"/>
          </a:xfrm>
        </p:grpSpPr>
        <p:pic>
          <p:nvPicPr>
            <p:cNvPr id="69" name="object 6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23754" y="2906340"/>
              <a:ext cx="2099384" cy="378712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30276" y="5016385"/>
              <a:ext cx="1658589" cy="1677076"/>
            </a:xfrm>
            <a:prstGeom prst="rect">
              <a:avLst/>
            </a:prstGeom>
          </p:spPr>
        </p:pic>
      </p:grpSp>
      <p:pic>
        <p:nvPicPr>
          <p:cNvPr id="71" name="Google Shape;369;p7">
            <a:extLst>
              <a:ext uri="{FF2B5EF4-FFF2-40B4-BE49-F238E27FC236}">
                <a16:creationId xmlns:a16="http://schemas.microsoft.com/office/drawing/2014/main" id="{D99EDCDF-967E-55C7-362D-0ACE97A7BA9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308192" y="61117"/>
            <a:ext cx="410483" cy="4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370;p7">
            <a:extLst>
              <a:ext uri="{FF2B5EF4-FFF2-40B4-BE49-F238E27FC236}">
                <a16:creationId xmlns:a16="http://schemas.microsoft.com/office/drawing/2014/main" id="{EF56C33F-278F-6466-0A9E-067C43A52BC7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508311" y="21442"/>
            <a:ext cx="816818" cy="46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85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5599" y="6559967"/>
            <a:ext cx="8701405" cy="0"/>
          </a:xfrm>
          <a:custGeom>
            <a:avLst/>
            <a:gdLst/>
            <a:ahLst/>
            <a:cxnLst/>
            <a:rect l="l" t="t" r="r" b="b"/>
            <a:pathLst>
              <a:path w="8701405">
                <a:moveTo>
                  <a:pt x="0" y="0"/>
                </a:moveTo>
                <a:lnTo>
                  <a:pt x="8701000" y="1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224" y="6086855"/>
            <a:ext cx="2834640" cy="54559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695815" y="1191921"/>
            <a:ext cx="2496185" cy="2689225"/>
          </a:xfrm>
          <a:custGeom>
            <a:avLst/>
            <a:gdLst/>
            <a:ahLst/>
            <a:cxnLst/>
            <a:rect l="l" t="t" r="r" b="b"/>
            <a:pathLst>
              <a:path w="2496184" h="2689225">
                <a:moveTo>
                  <a:pt x="1344500" y="0"/>
                </a:moveTo>
                <a:lnTo>
                  <a:pt x="1296277" y="848"/>
                </a:lnTo>
                <a:lnTo>
                  <a:pt x="1248481" y="3375"/>
                </a:lnTo>
                <a:lnTo>
                  <a:pt x="1201141" y="7552"/>
                </a:lnTo>
                <a:lnTo>
                  <a:pt x="1154285" y="13351"/>
                </a:lnTo>
                <a:lnTo>
                  <a:pt x="1107941" y="20743"/>
                </a:lnTo>
                <a:lnTo>
                  <a:pt x="1062138" y="29699"/>
                </a:lnTo>
                <a:lnTo>
                  <a:pt x="1016904" y="40192"/>
                </a:lnTo>
                <a:lnTo>
                  <a:pt x="972268" y="52192"/>
                </a:lnTo>
                <a:lnTo>
                  <a:pt x="928258" y="65672"/>
                </a:lnTo>
                <a:lnTo>
                  <a:pt x="884903" y="80603"/>
                </a:lnTo>
                <a:lnTo>
                  <a:pt x="842231" y="96956"/>
                </a:lnTo>
                <a:lnTo>
                  <a:pt x="800270" y="114703"/>
                </a:lnTo>
                <a:lnTo>
                  <a:pt x="759049" y="133816"/>
                </a:lnTo>
                <a:lnTo>
                  <a:pt x="718597" y="154266"/>
                </a:lnTo>
                <a:lnTo>
                  <a:pt x="678941" y="176024"/>
                </a:lnTo>
                <a:lnTo>
                  <a:pt x="640111" y="199063"/>
                </a:lnTo>
                <a:lnTo>
                  <a:pt x="602134" y="223354"/>
                </a:lnTo>
                <a:lnTo>
                  <a:pt x="565040" y="248868"/>
                </a:lnTo>
                <a:lnTo>
                  <a:pt x="528856" y="275577"/>
                </a:lnTo>
                <a:lnTo>
                  <a:pt x="493611" y="303453"/>
                </a:lnTo>
                <a:lnTo>
                  <a:pt x="459334" y="332467"/>
                </a:lnTo>
                <a:lnTo>
                  <a:pt x="426052" y="362590"/>
                </a:lnTo>
                <a:lnTo>
                  <a:pt x="393795" y="393794"/>
                </a:lnTo>
                <a:lnTo>
                  <a:pt x="362590" y="426052"/>
                </a:lnTo>
                <a:lnTo>
                  <a:pt x="332467" y="459333"/>
                </a:lnTo>
                <a:lnTo>
                  <a:pt x="303453" y="493611"/>
                </a:lnTo>
                <a:lnTo>
                  <a:pt x="275577" y="528856"/>
                </a:lnTo>
                <a:lnTo>
                  <a:pt x="248868" y="565040"/>
                </a:lnTo>
                <a:lnTo>
                  <a:pt x="223354" y="602134"/>
                </a:lnTo>
                <a:lnTo>
                  <a:pt x="199063" y="640111"/>
                </a:lnTo>
                <a:lnTo>
                  <a:pt x="176024" y="678941"/>
                </a:lnTo>
                <a:lnTo>
                  <a:pt x="154266" y="718597"/>
                </a:lnTo>
                <a:lnTo>
                  <a:pt x="133816" y="759049"/>
                </a:lnTo>
                <a:lnTo>
                  <a:pt x="114703" y="800270"/>
                </a:lnTo>
                <a:lnTo>
                  <a:pt x="96956" y="842230"/>
                </a:lnTo>
                <a:lnTo>
                  <a:pt x="80603" y="884902"/>
                </a:lnTo>
                <a:lnTo>
                  <a:pt x="65672" y="928258"/>
                </a:lnTo>
                <a:lnTo>
                  <a:pt x="52192" y="972267"/>
                </a:lnTo>
                <a:lnTo>
                  <a:pt x="40192" y="1016903"/>
                </a:lnTo>
                <a:lnTo>
                  <a:pt x="29699" y="1062137"/>
                </a:lnTo>
                <a:lnTo>
                  <a:pt x="20743" y="1107940"/>
                </a:lnTo>
                <a:lnTo>
                  <a:pt x="13351" y="1154284"/>
                </a:lnTo>
                <a:lnTo>
                  <a:pt x="7552" y="1201140"/>
                </a:lnTo>
                <a:lnTo>
                  <a:pt x="3375" y="1248480"/>
                </a:lnTo>
                <a:lnTo>
                  <a:pt x="848" y="1296276"/>
                </a:lnTo>
                <a:lnTo>
                  <a:pt x="0" y="1344499"/>
                </a:lnTo>
                <a:lnTo>
                  <a:pt x="848" y="1392722"/>
                </a:lnTo>
                <a:lnTo>
                  <a:pt x="3375" y="1440518"/>
                </a:lnTo>
                <a:lnTo>
                  <a:pt x="7552" y="1487858"/>
                </a:lnTo>
                <a:lnTo>
                  <a:pt x="13351" y="1534714"/>
                </a:lnTo>
                <a:lnTo>
                  <a:pt x="20743" y="1581058"/>
                </a:lnTo>
                <a:lnTo>
                  <a:pt x="29699" y="1626861"/>
                </a:lnTo>
                <a:lnTo>
                  <a:pt x="40192" y="1672095"/>
                </a:lnTo>
                <a:lnTo>
                  <a:pt x="52192" y="1716731"/>
                </a:lnTo>
                <a:lnTo>
                  <a:pt x="65672" y="1760741"/>
                </a:lnTo>
                <a:lnTo>
                  <a:pt x="80603" y="1804096"/>
                </a:lnTo>
                <a:lnTo>
                  <a:pt x="96956" y="1846768"/>
                </a:lnTo>
                <a:lnTo>
                  <a:pt x="114703" y="1888729"/>
                </a:lnTo>
                <a:lnTo>
                  <a:pt x="133816" y="1929950"/>
                </a:lnTo>
                <a:lnTo>
                  <a:pt x="154266" y="1970402"/>
                </a:lnTo>
                <a:lnTo>
                  <a:pt x="176024" y="2010058"/>
                </a:lnTo>
                <a:lnTo>
                  <a:pt x="199063" y="2048888"/>
                </a:lnTo>
                <a:lnTo>
                  <a:pt x="223354" y="2086865"/>
                </a:lnTo>
                <a:lnTo>
                  <a:pt x="248868" y="2123959"/>
                </a:lnTo>
                <a:lnTo>
                  <a:pt x="275577" y="2160143"/>
                </a:lnTo>
                <a:lnTo>
                  <a:pt x="303453" y="2195388"/>
                </a:lnTo>
                <a:lnTo>
                  <a:pt x="332467" y="2229666"/>
                </a:lnTo>
                <a:lnTo>
                  <a:pt x="362590" y="2262947"/>
                </a:lnTo>
                <a:lnTo>
                  <a:pt x="393795" y="2295205"/>
                </a:lnTo>
                <a:lnTo>
                  <a:pt x="426052" y="2326409"/>
                </a:lnTo>
                <a:lnTo>
                  <a:pt x="459334" y="2356533"/>
                </a:lnTo>
                <a:lnTo>
                  <a:pt x="493611" y="2385546"/>
                </a:lnTo>
                <a:lnTo>
                  <a:pt x="528856" y="2413422"/>
                </a:lnTo>
                <a:lnTo>
                  <a:pt x="565040" y="2440131"/>
                </a:lnTo>
                <a:lnTo>
                  <a:pt x="602134" y="2465645"/>
                </a:lnTo>
                <a:lnTo>
                  <a:pt x="640111" y="2489936"/>
                </a:lnTo>
                <a:lnTo>
                  <a:pt x="678941" y="2512975"/>
                </a:lnTo>
                <a:lnTo>
                  <a:pt x="718597" y="2534733"/>
                </a:lnTo>
                <a:lnTo>
                  <a:pt x="759049" y="2555183"/>
                </a:lnTo>
                <a:lnTo>
                  <a:pt x="800270" y="2574296"/>
                </a:lnTo>
                <a:lnTo>
                  <a:pt x="842231" y="2592043"/>
                </a:lnTo>
                <a:lnTo>
                  <a:pt x="884903" y="2608396"/>
                </a:lnTo>
                <a:lnTo>
                  <a:pt x="928258" y="2623327"/>
                </a:lnTo>
                <a:lnTo>
                  <a:pt x="972268" y="2636807"/>
                </a:lnTo>
                <a:lnTo>
                  <a:pt x="1016904" y="2648807"/>
                </a:lnTo>
                <a:lnTo>
                  <a:pt x="1062138" y="2659300"/>
                </a:lnTo>
                <a:lnTo>
                  <a:pt x="1107941" y="2668256"/>
                </a:lnTo>
                <a:lnTo>
                  <a:pt x="1154285" y="2675648"/>
                </a:lnTo>
                <a:lnTo>
                  <a:pt x="1201141" y="2681447"/>
                </a:lnTo>
                <a:lnTo>
                  <a:pt x="1248481" y="2685624"/>
                </a:lnTo>
                <a:lnTo>
                  <a:pt x="1296277" y="2688151"/>
                </a:lnTo>
                <a:lnTo>
                  <a:pt x="1344500" y="2689000"/>
                </a:lnTo>
                <a:lnTo>
                  <a:pt x="1392723" y="2688151"/>
                </a:lnTo>
                <a:lnTo>
                  <a:pt x="1440519" y="2685624"/>
                </a:lnTo>
                <a:lnTo>
                  <a:pt x="1487859" y="2681447"/>
                </a:lnTo>
                <a:lnTo>
                  <a:pt x="1534715" y="2675648"/>
                </a:lnTo>
                <a:lnTo>
                  <a:pt x="1581059" y="2668256"/>
                </a:lnTo>
                <a:lnTo>
                  <a:pt x="1626862" y="2659300"/>
                </a:lnTo>
                <a:lnTo>
                  <a:pt x="1672096" y="2648807"/>
                </a:lnTo>
                <a:lnTo>
                  <a:pt x="1716732" y="2636807"/>
                </a:lnTo>
                <a:lnTo>
                  <a:pt x="1760742" y="2623327"/>
                </a:lnTo>
                <a:lnTo>
                  <a:pt x="1804097" y="2608396"/>
                </a:lnTo>
                <a:lnTo>
                  <a:pt x="1846769" y="2592043"/>
                </a:lnTo>
                <a:lnTo>
                  <a:pt x="1888730" y="2574296"/>
                </a:lnTo>
                <a:lnTo>
                  <a:pt x="1929950" y="2555183"/>
                </a:lnTo>
                <a:lnTo>
                  <a:pt x="1970403" y="2534733"/>
                </a:lnTo>
                <a:lnTo>
                  <a:pt x="2010058" y="2512975"/>
                </a:lnTo>
                <a:lnTo>
                  <a:pt x="2048888" y="2489936"/>
                </a:lnTo>
                <a:lnTo>
                  <a:pt x="2086865" y="2465645"/>
                </a:lnTo>
                <a:lnTo>
                  <a:pt x="2123960" y="2440131"/>
                </a:lnTo>
                <a:lnTo>
                  <a:pt x="2160143" y="2413422"/>
                </a:lnTo>
                <a:lnTo>
                  <a:pt x="2195388" y="2385546"/>
                </a:lnTo>
                <a:lnTo>
                  <a:pt x="2229666" y="2356533"/>
                </a:lnTo>
                <a:lnTo>
                  <a:pt x="2262947" y="2326409"/>
                </a:lnTo>
                <a:lnTo>
                  <a:pt x="2295205" y="2295205"/>
                </a:lnTo>
                <a:lnTo>
                  <a:pt x="2326409" y="2262947"/>
                </a:lnTo>
                <a:lnTo>
                  <a:pt x="2356533" y="2229666"/>
                </a:lnTo>
                <a:lnTo>
                  <a:pt x="2385546" y="2195388"/>
                </a:lnTo>
                <a:lnTo>
                  <a:pt x="2413422" y="2160143"/>
                </a:lnTo>
                <a:lnTo>
                  <a:pt x="2440131" y="2123959"/>
                </a:lnTo>
                <a:lnTo>
                  <a:pt x="2465645" y="2086865"/>
                </a:lnTo>
                <a:lnTo>
                  <a:pt x="2489936" y="2048888"/>
                </a:lnTo>
                <a:lnTo>
                  <a:pt x="2496061" y="2038564"/>
                </a:lnTo>
                <a:lnTo>
                  <a:pt x="2496061" y="650435"/>
                </a:lnTo>
                <a:lnTo>
                  <a:pt x="2465645" y="602134"/>
                </a:lnTo>
                <a:lnTo>
                  <a:pt x="2440131" y="565040"/>
                </a:lnTo>
                <a:lnTo>
                  <a:pt x="2413422" y="528856"/>
                </a:lnTo>
                <a:lnTo>
                  <a:pt x="2385546" y="493611"/>
                </a:lnTo>
                <a:lnTo>
                  <a:pt x="2356533" y="459333"/>
                </a:lnTo>
                <a:lnTo>
                  <a:pt x="2326409" y="426052"/>
                </a:lnTo>
                <a:lnTo>
                  <a:pt x="2295205" y="393794"/>
                </a:lnTo>
                <a:lnTo>
                  <a:pt x="2262947" y="362590"/>
                </a:lnTo>
                <a:lnTo>
                  <a:pt x="2229666" y="332467"/>
                </a:lnTo>
                <a:lnTo>
                  <a:pt x="2195388" y="303453"/>
                </a:lnTo>
                <a:lnTo>
                  <a:pt x="2160143" y="275577"/>
                </a:lnTo>
                <a:lnTo>
                  <a:pt x="2123960" y="248868"/>
                </a:lnTo>
                <a:lnTo>
                  <a:pt x="2086865" y="223354"/>
                </a:lnTo>
                <a:lnTo>
                  <a:pt x="2048888" y="199063"/>
                </a:lnTo>
                <a:lnTo>
                  <a:pt x="2010058" y="176024"/>
                </a:lnTo>
                <a:lnTo>
                  <a:pt x="1970403" y="154266"/>
                </a:lnTo>
                <a:lnTo>
                  <a:pt x="1929950" y="133816"/>
                </a:lnTo>
                <a:lnTo>
                  <a:pt x="1888730" y="114703"/>
                </a:lnTo>
                <a:lnTo>
                  <a:pt x="1846769" y="96956"/>
                </a:lnTo>
                <a:lnTo>
                  <a:pt x="1804097" y="80603"/>
                </a:lnTo>
                <a:lnTo>
                  <a:pt x="1760742" y="65672"/>
                </a:lnTo>
                <a:lnTo>
                  <a:pt x="1716732" y="52192"/>
                </a:lnTo>
                <a:lnTo>
                  <a:pt x="1672096" y="40192"/>
                </a:lnTo>
                <a:lnTo>
                  <a:pt x="1626862" y="29699"/>
                </a:lnTo>
                <a:lnTo>
                  <a:pt x="1581059" y="20743"/>
                </a:lnTo>
                <a:lnTo>
                  <a:pt x="1534715" y="13351"/>
                </a:lnTo>
                <a:lnTo>
                  <a:pt x="1487859" y="7552"/>
                </a:lnTo>
                <a:lnTo>
                  <a:pt x="1440519" y="3375"/>
                </a:lnTo>
                <a:lnTo>
                  <a:pt x="1392723" y="848"/>
                </a:lnTo>
                <a:lnTo>
                  <a:pt x="1344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86000" y="3007089"/>
            <a:ext cx="57150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4700" spc="100" dirty="0">
                <a:latin typeface="Arial"/>
                <a:cs typeface="Arial"/>
              </a:rPr>
              <a:t>-</a:t>
            </a:r>
            <a:r>
              <a:rPr sz="5400" spc="100" dirty="0" err="1"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sz="5400" spc="80" dirty="0" err="1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sz="5400" spc="165" dirty="0" err="1"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sz="5400" spc="50" dirty="0" err="1"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sz="5400" spc="-110" dirty="0" err="1"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  <a:r>
              <a:rPr sz="5400" spc="-5" dirty="0" err="1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US" sz="5400" spc="-5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spc="120" dirty="0" err="1"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r>
              <a:rPr sz="5400" spc="-5" dirty="0" err="1"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sz="5400" spc="-315" dirty="0" err="1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sz="5400" spc="50" dirty="0" err="1"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sz="5400" spc="-105" dirty="0" err="1"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  <a:r>
              <a:rPr lang="en-US" sz="4700" spc="-105" dirty="0">
                <a:latin typeface="Arial"/>
                <a:cs typeface="Arial"/>
              </a:rPr>
              <a:t>-</a:t>
            </a:r>
            <a:endParaRPr sz="4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 rot="-1890362">
            <a:off x="136856" y="-338963"/>
            <a:ext cx="355155" cy="1545827"/>
          </a:xfrm>
          <a:prstGeom prst="rect">
            <a:avLst/>
          </a:prstGeom>
          <a:solidFill>
            <a:srgbClr val="0100C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4" name="Google Shape;134;p20"/>
          <p:cNvSpPr/>
          <p:nvPr/>
        </p:nvSpPr>
        <p:spPr>
          <a:xfrm rot="-1879722">
            <a:off x="-162543" y="147898"/>
            <a:ext cx="355421" cy="1125537"/>
          </a:xfrm>
          <a:prstGeom prst="rect">
            <a:avLst/>
          </a:prstGeom>
          <a:solidFill>
            <a:srgbClr val="0166FE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5" name="Google Shape;135;p20"/>
          <p:cNvSpPr/>
          <p:nvPr/>
        </p:nvSpPr>
        <p:spPr>
          <a:xfrm rot="-1904314">
            <a:off x="564414" y="-200439"/>
            <a:ext cx="355103" cy="1186873"/>
          </a:xfrm>
          <a:prstGeom prst="rect">
            <a:avLst/>
          </a:prstGeom>
          <a:solidFill>
            <a:srgbClr val="18D1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9" name="Google Shape;139;p20"/>
          <p:cNvSpPr/>
          <p:nvPr/>
        </p:nvSpPr>
        <p:spPr>
          <a:xfrm rot="-1890362">
            <a:off x="11824789" y="5957687"/>
            <a:ext cx="355155" cy="1545827"/>
          </a:xfrm>
          <a:prstGeom prst="rect">
            <a:avLst/>
          </a:prstGeom>
          <a:solidFill>
            <a:srgbClr val="0100C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0" name="Google Shape;140;p20"/>
          <p:cNvSpPr/>
          <p:nvPr/>
        </p:nvSpPr>
        <p:spPr>
          <a:xfrm rot="-1879722">
            <a:off x="11396624" y="6367841"/>
            <a:ext cx="355421" cy="874388"/>
          </a:xfrm>
          <a:prstGeom prst="rect">
            <a:avLst/>
          </a:prstGeom>
          <a:solidFill>
            <a:srgbClr val="0166FE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1" name="Google Shape;141;p20"/>
          <p:cNvSpPr/>
          <p:nvPr/>
        </p:nvSpPr>
        <p:spPr>
          <a:xfrm rot="-1904314">
            <a:off x="12063549" y="5670266"/>
            <a:ext cx="355103" cy="1304873"/>
          </a:xfrm>
          <a:prstGeom prst="rect">
            <a:avLst/>
          </a:prstGeom>
          <a:solidFill>
            <a:srgbClr val="18D1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Sambutan Presiden Jokowi pada Peluncuran Program Literasi Digital Nasional, 20 Mei 2021">
            <a:hlinkClick r:id="" action="ppaction://media"/>
            <a:extLst>
              <a:ext uri="{FF2B5EF4-FFF2-40B4-BE49-F238E27FC236}">
                <a16:creationId xmlns:a16="http://schemas.microsoft.com/office/drawing/2014/main" id="{07FF5AA8-FAEA-487A-AAFF-3C79C21CCD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28600"/>
            <a:ext cx="11371328" cy="639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9498" y="94489"/>
            <a:ext cx="10328502" cy="983450"/>
            <a:chOff x="1167383" y="27432"/>
            <a:chExt cx="10372725" cy="1057910"/>
          </a:xfrm>
          <a:solidFill>
            <a:schemeClr val="tx2">
              <a:lumMod val="60000"/>
              <a:lumOff val="40000"/>
            </a:schemeClr>
          </a:solidFill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3687" y="173736"/>
              <a:ext cx="10226040" cy="911352"/>
            </a:xfrm>
            <a:prstGeom prst="rect">
              <a:avLst/>
            </a:prstGeom>
            <a:grpFill/>
          </p:spPr>
        </p:pic>
        <p:sp>
          <p:nvSpPr>
            <p:cNvPr id="4" name="object 4"/>
            <p:cNvSpPr/>
            <p:nvPr/>
          </p:nvSpPr>
          <p:spPr>
            <a:xfrm>
              <a:off x="1477618" y="246606"/>
              <a:ext cx="9899650" cy="767715"/>
            </a:xfrm>
            <a:custGeom>
              <a:avLst/>
              <a:gdLst/>
              <a:ahLst/>
              <a:cxnLst/>
              <a:rect l="l" t="t" r="r" b="b"/>
              <a:pathLst>
                <a:path w="9899650" h="767715">
                  <a:moveTo>
                    <a:pt x="9771505" y="0"/>
                  </a:moveTo>
                  <a:lnTo>
                    <a:pt x="127866" y="0"/>
                  </a:lnTo>
                  <a:lnTo>
                    <a:pt x="78094" y="10048"/>
                  </a:lnTo>
                  <a:lnTo>
                    <a:pt x="37451" y="37451"/>
                  </a:lnTo>
                  <a:lnTo>
                    <a:pt x="10048" y="78095"/>
                  </a:lnTo>
                  <a:lnTo>
                    <a:pt x="0" y="127867"/>
                  </a:lnTo>
                  <a:lnTo>
                    <a:pt x="0" y="639317"/>
                  </a:lnTo>
                  <a:lnTo>
                    <a:pt x="10048" y="689089"/>
                  </a:lnTo>
                  <a:lnTo>
                    <a:pt x="37451" y="729734"/>
                  </a:lnTo>
                  <a:lnTo>
                    <a:pt x="78094" y="757137"/>
                  </a:lnTo>
                  <a:lnTo>
                    <a:pt x="127866" y="767185"/>
                  </a:lnTo>
                  <a:lnTo>
                    <a:pt x="9771505" y="767185"/>
                  </a:lnTo>
                  <a:lnTo>
                    <a:pt x="9821277" y="757137"/>
                  </a:lnTo>
                  <a:lnTo>
                    <a:pt x="9861921" y="729734"/>
                  </a:lnTo>
                  <a:lnTo>
                    <a:pt x="9889323" y="689089"/>
                  </a:lnTo>
                  <a:lnTo>
                    <a:pt x="9899371" y="639317"/>
                  </a:lnTo>
                  <a:lnTo>
                    <a:pt x="9899371" y="127867"/>
                  </a:lnTo>
                  <a:lnTo>
                    <a:pt x="9889323" y="78095"/>
                  </a:lnTo>
                  <a:lnTo>
                    <a:pt x="9861921" y="37451"/>
                  </a:lnTo>
                  <a:lnTo>
                    <a:pt x="9821277" y="10048"/>
                  </a:lnTo>
                  <a:lnTo>
                    <a:pt x="977150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383" y="27432"/>
              <a:ext cx="10241280" cy="926592"/>
            </a:xfrm>
            <a:prstGeom prst="rect">
              <a:avLst/>
            </a:prstGeom>
            <a:grpFill/>
          </p:spPr>
        </p:pic>
        <p:sp>
          <p:nvSpPr>
            <p:cNvPr id="6" name="object 6"/>
            <p:cNvSpPr/>
            <p:nvPr/>
          </p:nvSpPr>
          <p:spPr>
            <a:xfrm>
              <a:off x="1338469" y="107458"/>
              <a:ext cx="9899650" cy="767715"/>
            </a:xfrm>
            <a:custGeom>
              <a:avLst/>
              <a:gdLst/>
              <a:ahLst/>
              <a:cxnLst/>
              <a:rect l="l" t="t" r="r" b="b"/>
              <a:pathLst>
                <a:path w="9899650" h="767715">
                  <a:moveTo>
                    <a:pt x="9771507" y="0"/>
                  </a:moveTo>
                  <a:lnTo>
                    <a:pt x="127867" y="0"/>
                  </a:lnTo>
                  <a:lnTo>
                    <a:pt x="78096" y="10048"/>
                  </a:lnTo>
                  <a:lnTo>
                    <a:pt x="37451" y="37451"/>
                  </a:lnTo>
                  <a:lnTo>
                    <a:pt x="10048" y="78095"/>
                  </a:lnTo>
                  <a:lnTo>
                    <a:pt x="0" y="127867"/>
                  </a:lnTo>
                  <a:lnTo>
                    <a:pt x="0" y="639317"/>
                  </a:lnTo>
                  <a:lnTo>
                    <a:pt x="10048" y="689089"/>
                  </a:lnTo>
                  <a:lnTo>
                    <a:pt x="37451" y="729734"/>
                  </a:lnTo>
                  <a:lnTo>
                    <a:pt x="78096" y="757137"/>
                  </a:lnTo>
                  <a:lnTo>
                    <a:pt x="127867" y="767185"/>
                  </a:lnTo>
                  <a:lnTo>
                    <a:pt x="9771507" y="767185"/>
                  </a:lnTo>
                  <a:lnTo>
                    <a:pt x="9821278" y="757137"/>
                  </a:lnTo>
                  <a:lnTo>
                    <a:pt x="9861921" y="729734"/>
                  </a:lnTo>
                  <a:lnTo>
                    <a:pt x="9889324" y="689089"/>
                  </a:lnTo>
                  <a:lnTo>
                    <a:pt x="9899373" y="639317"/>
                  </a:lnTo>
                  <a:lnTo>
                    <a:pt x="9899373" y="127867"/>
                  </a:lnTo>
                  <a:lnTo>
                    <a:pt x="9889324" y="78095"/>
                  </a:lnTo>
                  <a:lnTo>
                    <a:pt x="9861921" y="37451"/>
                  </a:lnTo>
                  <a:lnTo>
                    <a:pt x="9821278" y="10048"/>
                  </a:lnTo>
                  <a:lnTo>
                    <a:pt x="977150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38469" y="107458"/>
              <a:ext cx="9899650" cy="767715"/>
            </a:xfrm>
            <a:custGeom>
              <a:avLst/>
              <a:gdLst/>
              <a:ahLst/>
              <a:cxnLst/>
              <a:rect l="l" t="t" r="r" b="b"/>
              <a:pathLst>
                <a:path w="9899650" h="767715">
                  <a:moveTo>
                    <a:pt x="0" y="127867"/>
                  </a:moveTo>
                  <a:lnTo>
                    <a:pt x="10048" y="78095"/>
                  </a:lnTo>
                  <a:lnTo>
                    <a:pt x="37451" y="37451"/>
                  </a:lnTo>
                  <a:lnTo>
                    <a:pt x="78095" y="10048"/>
                  </a:lnTo>
                  <a:lnTo>
                    <a:pt x="127866" y="0"/>
                  </a:lnTo>
                  <a:lnTo>
                    <a:pt x="9771506" y="0"/>
                  </a:lnTo>
                  <a:lnTo>
                    <a:pt x="9821277" y="10048"/>
                  </a:lnTo>
                  <a:lnTo>
                    <a:pt x="9861921" y="37451"/>
                  </a:lnTo>
                  <a:lnTo>
                    <a:pt x="9889324" y="78095"/>
                  </a:lnTo>
                  <a:lnTo>
                    <a:pt x="9899373" y="127867"/>
                  </a:lnTo>
                  <a:lnTo>
                    <a:pt x="9899373" y="639318"/>
                  </a:lnTo>
                  <a:lnTo>
                    <a:pt x="9889324" y="689090"/>
                  </a:lnTo>
                  <a:lnTo>
                    <a:pt x="9861921" y="729734"/>
                  </a:lnTo>
                  <a:lnTo>
                    <a:pt x="9821277" y="757137"/>
                  </a:lnTo>
                  <a:lnTo>
                    <a:pt x="9771506" y="767186"/>
                  </a:lnTo>
                  <a:lnTo>
                    <a:pt x="127866" y="767186"/>
                  </a:lnTo>
                  <a:lnTo>
                    <a:pt x="78095" y="757137"/>
                  </a:lnTo>
                  <a:lnTo>
                    <a:pt x="37451" y="729734"/>
                  </a:lnTo>
                  <a:lnTo>
                    <a:pt x="10048" y="689090"/>
                  </a:lnTo>
                  <a:lnTo>
                    <a:pt x="0" y="639318"/>
                  </a:lnTo>
                  <a:lnTo>
                    <a:pt x="0" y="127867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9867" y="274171"/>
            <a:ext cx="9427210" cy="412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135" dirty="0"/>
              <a:t>TRANSFORMASI</a:t>
            </a:r>
            <a:r>
              <a:rPr sz="2400" spc="-90" dirty="0"/>
              <a:t> </a:t>
            </a:r>
            <a:r>
              <a:rPr sz="2400" spc="95" dirty="0"/>
              <a:t>DIGITAL</a:t>
            </a:r>
            <a:r>
              <a:rPr sz="2400" spc="-95" dirty="0"/>
              <a:t> </a:t>
            </a:r>
            <a:r>
              <a:rPr sz="2400" spc="110" dirty="0"/>
              <a:t>MENUJU</a:t>
            </a:r>
            <a:r>
              <a:rPr sz="2400" spc="-90" dirty="0"/>
              <a:t> </a:t>
            </a:r>
            <a:r>
              <a:rPr sz="2500" i="1" spc="130" dirty="0">
                <a:latin typeface="Trebuchet MS"/>
                <a:cs typeface="Trebuchet MS"/>
              </a:rPr>
              <a:t>INDONESIA</a:t>
            </a:r>
            <a:r>
              <a:rPr sz="2500" i="1" spc="-125" dirty="0">
                <a:latin typeface="Trebuchet MS"/>
                <a:cs typeface="Trebuchet MS"/>
              </a:rPr>
              <a:t> </a:t>
            </a:r>
            <a:r>
              <a:rPr sz="2500" i="1" spc="35" dirty="0">
                <a:latin typeface="Trebuchet MS"/>
                <a:cs typeface="Trebuchet MS"/>
              </a:rPr>
              <a:t>DIGITAL</a:t>
            </a:r>
            <a:r>
              <a:rPr sz="2500" i="1" spc="-125" dirty="0">
                <a:latin typeface="Trebuchet MS"/>
                <a:cs typeface="Trebuchet MS"/>
              </a:rPr>
              <a:t> </a:t>
            </a:r>
            <a:r>
              <a:rPr sz="2500" i="1" spc="105" dirty="0">
                <a:latin typeface="Trebuchet MS"/>
                <a:cs typeface="Trebuchet MS"/>
              </a:rPr>
              <a:t>NATION</a:t>
            </a:r>
            <a:endParaRPr sz="25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5181" y="1053308"/>
            <a:ext cx="11502390" cy="624205"/>
          </a:xfrm>
          <a:prstGeom prst="rect">
            <a:avLst/>
          </a:prstGeom>
          <a:ln w="9525">
            <a:solidFill>
              <a:srgbClr val="3F85AB"/>
            </a:solidFill>
          </a:ln>
        </p:spPr>
        <p:txBody>
          <a:bodyPr vert="horz" wrap="square" lIns="0" tIns="93980" rIns="0" bIns="0" rtlCol="0">
            <a:spAutoFit/>
          </a:bodyPr>
          <a:lstStyle/>
          <a:p>
            <a:pPr marL="106680" marR="99695" indent="502284">
              <a:lnSpc>
                <a:spcPct val="103099"/>
              </a:lnSpc>
              <a:spcBef>
                <a:spcPts val="740"/>
              </a:spcBef>
            </a:pP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Kementerian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Kominfo 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menyusun </a:t>
            </a:r>
            <a:r>
              <a:rPr sz="1300" spc="10" dirty="0">
                <a:solidFill>
                  <a:srgbClr val="3F85AB"/>
                </a:solidFill>
                <a:latin typeface="Lucida Sans Unicode"/>
                <a:cs typeface="Lucida Sans Unicode"/>
              </a:rPr>
              <a:t>Peta 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Jalan </a:t>
            </a:r>
            <a:r>
              <a:rPr sz="1300" spc="-20" dirty="0">
                <a:solidFill>
                  <a:srgbClr val="3F85AB"/>
                </a:solidFill>
                <a:latin typeface="Lucida Sans Unicode"/>
                <a:cs typeface="Lucida Sans Unicode"/>
              </a:rPr>
              <a:t>Indonesia 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 </a:t>
            </a:r>
            <a:r>
              <a:rPr sz="1300" spc="-114" dirty="0">
                <a:solidFill>
                  <a:srgbClr val="3F85AB"/>
                </a:solidFill>
                <a:latin typeface="Lucida Sans Unicode"/>
                <a:cs typeface="Lucida Sans Unicode"/>
              </a:rPr>
              <a:t>2021-2024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untuk 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menuntun </a:t>
            </a:r>
            <a:r>
              <a:rPr sz="1300" spc="-20" dirty="0">
                <a:solidFill>
                  <a:srgbClr val="3F85AB"/>
                </a:solidFill>
                <a:latin typeface="Lucida Sans Unicode"/>
                <a:cs typeface="Lucida Sans Unicode"/>
              </a:rPr>
              <a:t>perjalanan transformasi 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bangsa </a:t>
            </a:r>
            <a:r>
              <a:rPr sz="1300" spc="-35" dirty="0">
                <a:solidFill>
                  <a:srgbClr val="3F85AB"/>
                </a:solidFill>
                <a:latin typeface="Lucida Sans Unicode"/>
                <a:cs typeface="Lucida Sans Unicode"/>
              </a:rPr>
              <a:t>yang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komprehensif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dan</a:t>
            </a:r>
            <a:r>
              <a:rPr sz="1300" spc="-6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40" dirty="0">
                <a:solidFill>
                  <a:srgbClr val="3F85AB"/>
                </a:solidFill>
                <a:latin typeface="Lucida Sans Unicode"/>
                <a:cs typeface="Lucida Sans Unicode"/>
              </a:rPr>
              <a:t>sinergis</a:t>
            </a:r>
            <a:r>
              <a:rPr sz="1300" spc="-6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pada</a:t>
            </a:r>
            <a:r>
              <a:rPr sz="1300" spc="-6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80" dirty="0">
                <a:solidFill>
                  <a:srgbClr val="3F85AB"/>
                </a:solidFill>
                <a:latin typeface="Lucida Sans Unicode"/>
                <a:cs typeface="Lucida Sans Unicode"/>
              </a:rPr>
              <a:t>4</a:t>
            </a:r>
            <a:r>
              <a:rPr sz="1300" spc="-7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sektor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40" dirty="0">
                <a:solidFill>
                  <a:srgbClr val="3F85AB"/>
                </a:solidFill>
                <a:latin typeface="Lucida Sans Unicode"/>
                <a:cs typeface="Lucida Sans Unicode"/>
              </a:rPr>
              <a:t>strategis,</a:t>
            </a:r>
            <a:r>
              <a:rPr sz="1300" spc="-6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35" dirty="0">
                <a:solidFill>
                  <a:srgbClr val="3F85AB"/>
                </a:solidFill>
                <a:latin typeface="Lucida Sans Unicode"/>
                <a:cs typeface="Lucida Sans Unicode"/>
              </a:rPr>
              <a:t>yakni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sektor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Infrastruktur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Digital,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5" dirty="0">
                <a:solidFill>
                  <a:srgbClr val="3F85AB"/>
                </a:solidFill>
                <a:latin typeface="Lucida Sans Unicode"/>
                <a:cs typeface="Lucida Sans Unicode"/>
              </a:rPr>
              <a:t>Pemerintahan</a:t>
            </a:r>
            <a:r>
              <a:rPr sz="1300" spc="-6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Digital,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Ekonomi</a:t>
            </a:r>
            <a:r>
              <a:rPr sz="1300" spc="-6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Digital,</a:t>
            </a:r>
            <a:r>
              <a:rPr sz="1300" spc="-8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dan</a:t>
            </a:r>
            <a:r>
              <a:rPr sz="1300" spc="-6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Masyarakat</a:t>
            </a:r>
            <a:r>
              <a:rPr sz="1300" spc="-6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Digital.</a:t>
            </a:r>
            <a:endParaRPr sz="1300" dirty="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1388" y="1943608"/>
            <a:ext cx="1316990" cy="1237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1300" b="1" spc="-20" dirty="0">
                <a:solidFill>
                  <a:srgbClr val="3F85AB"/>
                </a:solidFill>
                <a:latin typeface="Trebuchet MS"/>
                <a:cs typeface="Trebuchet MS"/>
              </a:rPr>
              <a:t>5 </a:t>
            </a:r>
            <a:r>
              <a:rPr sz="1300" b="1" spc="80" dirty="0">
                <a:solidFill>
                  <a:srgbClr val="3F85AB"/>
                </a:solidFill>
                <a:latin typeface="Trebuchet MS"/>
                <a:cs typeface="Trebuchet MS"/>
              </a:rPr>
              <a:t>LANGKAH </a:t>
            </a:r>
            <a:r>
              <a:rPr sz="1300" b="1" spc="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300" b="1" spc="45" dirty="0">
                <a:solidFill>
                  <a:srgbClr val="3F85AB"/>
                </a:solidFill>
                <a:latin typeface="Trebuchet MS"/>
                <a:cs typeface="Trebuchet MS"/>
              </a:rPr>
              <a:t>PERCEPATAN </a:t>
            </a:r>
            <a:r>
              <a:rPr sz="1300" b="1" spc="5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300" b="1" spc="5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1300" b="1" spc="10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1300" b="1" spc="7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1300" b="1" spc="19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1300" b="1" spc="4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1300" b="1" spc="-55" dirty="0">
                <a:solidFill>
                  <a:srgbClr val="3F85AB"/>
                </a:solidFill>
                <a:latin typeface="Trebuchet MS"/>
                <a:cs typeface="Trebuchet MS"/>
              </a:rPr>
              <a:t>F</a:t>
            </a:r>
            <a:r>
              <a:rPr sz="1300" b="1" spc="120" dirty="0">
                <a:solidFill>
                  <a:srgbClr val="3F85AB"/>
                </a:solidFill>
                <a:latin typeface="Trebuchet MS"/>
                <a:cs typeface="Trebuchet MS"/>
              </a:rPr>
              <a:t>O</a:t>
            </a:r>
            <a:r>
              <a:rPr sz="1300" b="1" spc="60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1300" b="1" spc="250" dirty="0">
                <a:solidFill>
                  <a:srgbClr val="3F85AB"/>
                </a:solidFill>
                <a:latin typeface="Trebuchet MS"/>
                <a:cs typeface="Trebuchet MS"/>
              </a:rPr>
              <a:t>M</a:t>
            </a:r>
            <a:r>
              <a:rPr sz="1300" b="1" spc="7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1300" b="1" spc="4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1300" b="1" spc="70" dirty="0">
                <a:solidFill>
                  <a:srgbClr val="3F85AB"/>
                </a:solidFill>
                <a:latin typeface="Trebuchet MS"/>
                <a:cs typeface="Trebuchet MS"/>
              </a:rPr>
              <a:t>I  </a:t>
            </a:r>
            <a:r>
              <a:rPr sz="1300" b="1" spc="45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endParaRPr sz="1300">
              <a:latin typeface="Trebuchet MS"/>
              <a:cs typeface="Trebuchet MS"/>
            </a:endParaRPr>
          </a:p>
          <a:p>
            <a:pPr marL="12700" marR="102870">
              <a:lnSpc>
                <a:spcPct val="102200"/>
              </a:lnSpc>
              <a:spcBef>
                <a:spcPts val="1075"/>
              </a:spcBef>
            </a:pPr>
            <a:r>
              <a:rPr sz="900" i="1" dirty="0">
                <a:solidFill>
                  <a:srgbClr val="3F85AB"/>
                </a:solidFill>
                <a:latin typeface="Trebuchet MS"/>
                <a:cs typeface="Trebuchet MS"/>
              </a:rPr>
              <a:t>Sesuai</a:t>
            </a:r>
            <a:r>
              <a:rPr sz="900" i="1" spc="-5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i="1" spc="5" dirty="0">
                <a:solidFill>
                  <a:srgbClr val="3F85AB"/>
                </a:solidFill>
                <a:latin typeface="Trebuchet MS"/>
                <a:cs typeface="Trebuchet MS"/>
              </a:rPr>
              <a:t>Arahan</a:t>
            </a:r>
            <a:r>
              <a:rPr sz="900" i="1" spc="-4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i="1" spc="-10" dirty="0">
                <a:solidFill>
                  <a:srgbClr val="3F85AB"/>
                </a:solidFill>
                <a:latin typeface="Trebuchet MS"/>
                <a:cs typeface="Trebuchet MS"/>
              </a:rPr>
              <a:t>Presiden </a:t>
            </a:r>
            <a:r>
              <a:rPr sz="900" i="1" spc="-254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i="1" spc="25" dirty="0">
                <a:solidFill>
                  <a:srgbClr val="3F85AB"/>
                </a:solidFill>
                <a:latin typeface="Trebuchet MS"/>
                <a:cs typeface="Trebuchet MS"/>
              </a:rPr>
              <a:t>pada</a:t>
            </a:r>
            <a:r>
              <a:rPr sz="900" i="1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i="1" spc="20" dirty="0">
                <a:solidFill>
                  <a:srgbClr val="3F85AB"/>
                </a:solidFill>
                <a:latin typeface="Trebuchet MS"/>
                <a:cs typeface="Trebuchet MS"/>
              </a:rPr>
              <a:t>3</a:t>
            </a:r>
            <a:r>
              <a:rPr sz="9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i="1" spc="-10" dirty="0">
                <a:solidFill>
                  <a:srgbClr val="3F85AB"/>
                </a:solidFill>
                <a:latin typeface="Trebuchet MS"/>
                <a:cs typeface="Trebuchet MS"/>
              </a:rPr>
              <a:t>Agustus</a:t>
            </a:r>
            <a:r>
              <a:rPr sz="900" i="1" spc="-4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i="1" spc="20" dirty="0">
                <a:solidFill>
                  <a:srgbClr val="3F85AB"/>
                </a:solidFill>
                <a:latin typeface="Trebuchet MS"/>
                <a:cs typeface="Trebuchet MS"/>
              </a:rPr>
              <a:t>2020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33727" y="1807464"/>
            <a:ext cx="1649095" cy="1624965"/>
            <a:chOff x="1633727" y="1807464"/>
            <a:chExt cx="1649095" cy="162496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3727" y="1807464"/>
              <a:ext cx="1648968" cy="162458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12356" y="1886568"/>
              <a:ext cx="1490345" cy="1466850"/>
            </a:xfrm>
            <a:custGeom>
              <a:avLst/>
              <a:gdLst/>
              <a:ahLst/>
              <a:cxnLst/>
              <a:rect l="l" t="t" r="r" b="b"/>
              <a:pathLst>
                <a:path w="1490345" h="1466850">
                  <a:moveTo>
                    <a:pt x="1489994" y="0"/>
                  </a:moveTo>
                  <a:lnTo>
                    <a:pt x="0" y="0"/>
                  </a:lnTo>
                  <a:lnTo>
                    <a:pt x="0" y="1466326"/>
                  </a:lnTo>
                  <a:lnTo>
                    <a:pt x="1489994" y="1466326"/>
                  </a:lnTo>
                  <a:lnTo>
                    <a:pt x="1489994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10113" y="1882469"/>
              <a:ext cx="633730" cy="704850"/>
            </a:xfrm>
            <a:custGeom>
              <a:avLst/>
              <a:gdLst/>
              <a:ahLst/>
              <a:cxnLst/>
              <a:rect l="l" t="t" r="r" b="b"/>
              <a:pathLst>
                <a:path w="633730" h="704850">
                  <a:moveTo>
                    <a:pt x="633685" y="0"/>
                  </a:moveTo>
                  <a:lnTo>
                    <a:pt x="0" y="0"/>
                  </a:lnTo>
                  <a:lnTo>
                    <a:pt x="0" y="704292"/>
                  </a:lnTo>
                  <a:lnTo>
                    <a:pt x="633685" y="0"/>
                  </a:lnTo>
                  <a:close/>
                </a:path>
              </a:pathLst>
            </a:custGeom>
            <a:solidFill>
              <a:srgbClr val="EE44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8568" y="2072640"/>
              <a:ext cx="393192" cy="37490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712356" y="1886568"/>
            <a:ext cx="1490345" cy="14668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69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33985" marR="128905" algn="ctr">
              <a:lnSpc>
                <a:spcPct val="102200"/>
              </a:lnSpc>
              <a:spcBef>
                <a:spcPts val="5"/>
              </a:spcBef>
            </a:pPr>
            <a:r>
              <a:rPr sz="900" spc="10" dirty="0">
                <a:solidFill>
                  <a:srgbClr val="3F85AB"/>
                </a:solidFill>
                <a:latin typeface="Trebuchet MS"/>
                <a:cs typeface="Trebuchet MS"/>
              </a:rPr>
              <a:t>Percepatan 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perluasan </a:t>
            </a:r>
            <a:r>
              <a:rPr sz="900" spc="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900" spc="20" dirty="0">
                <a:solidFill>
                  <a:srgbClr val="3F85AB"/>
                </a:solidFill>
                <a:latin typeface="Trebuchet MS"/>
                <a:cs typeface="Trebuchet MS"/>
              </a:rPr>
              <a:t>k</a:t>
            </a:r>
            <a:r>
              <a:rPr sz="900" spc="6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900" spc="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900" spc="6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900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900" spc="3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900" spc="45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900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900" spc="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900" spc="55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900" spc="-35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900" spc="55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900" spc="3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k</a:t>
            </a:r>
            <a:r>
              <a:rPr sz="900" spc="-15" dirty="0">
                <a:solidFill>
                  <a:srgbClr val="3F85AB"/>
                </a:solidFill>
                <a:latin typeface="Trebuchet MS"/>
                <a:cs typeface="Trebuchet MS"/>
              </a:rPr>
              <a:t>at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an  </a:t>
            </a:r>
            <a:r>
              <a:rPr sz="900" spc="10" dirty="0">
                <a:solidFill>
                  <a:srgbClr val="3F85AB"/>
                </a:solidFill>
                <a:latin typeface="Trebuchet MS"/>
                <a:cs typeface="Trebuchet MS"/>
              </a:rPr>
              <a:t>infrastruktur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47376" y="1844039"/>
            <a:ext cx="1691639" cy="1511808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346703" y="1807464"/>
            <a:ext cx="1652270" cy="1624965"/>
            <a:chOff x="3346703" y="1807464"/>
            <a:chExt cx="1652270" cy="162496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6703" y="1807464"/>
              <a:ext cx="1652016" cy="162458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427771" y="1886568"/>
              <a:ext cx="1490345" cy="1466850"/>
            </a:xfrm>
            <a:custGeom>
              <a:avLst/>
              <a:gdLst/>
              <a:ahLst/>
              <a:cxnLst/>
              <a:rect l="l" t="t" r="r" b="b"/>
              <a:pathLst>
                <a:path w="1490345" h="1466850">
                  <a:moveTo>
                    <a:pt x="1489995" y="0"/>
                  </a:moveTo>
                  <a:lnTo>
                    <a:pt x="0" y="0"/>
                  </a:lnTo>
                  <a:lnTo>
                    <a:pt x="0" y="1466326"/>
                  </a:lnTo>
                  <a:lnTo>
                    <a:pt x="1489995" y="1466326"/>
                  </a:lnTo>
                  <a:lnTo>
                    <a:pt x="1489995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25527" y="1882469"/>
              <a:ext cx="633730" cy="704850"/>
            </a:xfrm>
            <a:custGeom>
              <a:avLst/>
              <a:gdLst/>
              <a:ahLst/>
              <a:cxnLst/>
              <a:rect l="l" t="t" r="r" b="b"/>
              <a:pathLst>
                <a:path w="633729" h="704850">
                  <a:moveTo>
                    <a:pt x="633686" y="0"/>
                  </a:moveTo>
                  <a:lnTo>
                    <a:pt x="0" y="0"/>
                  </a:lnTo>
                  <a:lnTo>
                    <a:pt x="0" y="704292"/>
                  </a:lnTo>
                  <a:lnTo>
                    <a:pt x="633686" y="0"/>
                  </a:lnTo>
                  <a:close/>
                </a:path>
              </a:pathLst>
            </a:custGeom>
            <a:solidFill>
              <a:srgbClr val="EE44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6783" y="2069592"/>
              <a:ext cx="493775" cy="41147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427771" y="1886568"/>
            <a:ext cx="1490345" cy="14668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69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33350" marR="166370" indent="-635" algn="ctr">
              <a:lnSpc>
                <a:spcPct val="102200"/>
              </a:lnSpc>
              <a:spcBef>
                <a:spcPts val="5"/>
              </a:spcBef>
            </a:pPr>
            <a:r>
              <a:rPr sz="900" spc="20" dirty="0">
                <a:solidFill>
                  <a:srgbClr val="3F85AB"/>
                </a:solidFill>
                <a:latin typeface="Trebuchet MS"/>
                <a:cs typeface="Trebuchet MS"/>
              </a:rPr>
              <a:t>Penyiapan </a:t>
            </a:r>
            <a:r>
              <a:rPr sz="900" spc="5" dirty="0">
                <a:solidFill>
                  <a:srgbClr val="3F85AB"/>
                </a:solidFill>
                <a:latin typeface="Trebuchet MS"/>
                <a:cs typeface="Trebuchet MS"/>
              </a:rPr>
              <a:t>peta </a:t>
            </a:r>
            <a:r>
              <a:rPr sz="900" spc="-10" dirty="0">
                <a:solidFill>
                  <a:srgbClr val="3F85AB"/>
                </a:solidFill>
                <a:latin typeface="Trebuchet MS"/>
                <a:cs typeface="Trebuchet MS"/>
              </a:rPr>
              <a:t>jalan </a:t>
            </a:r>
            <a:r>
              <a:rPr sz="900" spc="-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(roadmap) </a:t>
            </a:r>
            <a:r>
              <a:rPr sz="900" spc="20" dirty="0">
                <a:solidFill>
                  <a:srgbClr val="3F85AB"/>
                </a:solidFill>
                <a:latin typeface="Trebuchet MS"/>
                <a:cs typeface="Trebuchet MS"/>
              </a:rPr>
              <a:t> transformasi </a:t>
            </a:r>
            <a:r>
              <a:rPr sz="900" spc="-10" dirty="0">
                <a:solidFill>
                  <a:srgbClr val="3F85AB"/>
                </a:solidFill>
                <a:latin typeface="Trebuchet MS"/>
                <a:cs typeface="Trebuchet MS"/>
              </a:rPr>
              <a:t>digital </a:t>
            </a:r>
            <a:r>
              <a:rPr sz="900" spc="5" dirty="0">
                <a:solidFill>
                  <a:srgbClr val="3F85AB"/>
                </a:solidFill>
                <a:latin typeface="Trebuchet MS"/>
                <a:cs typeface="Trebuchet MS"/>
              </a:rPr>
              <a:t>di </a:t>
            </a:r>
            <a:r>
              <a:rPr sz="900" spc="-26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900" spc="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k</a:t>
            </a:r>
            <a:r>
              <a:rPr sz="900" spc="-5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900" spc="50" dirty="0">
                <a:solidFill>
                  <a:srgbClr val="3F85AB"/>
                </a:solidFill>
                <a:latin typeface="Trebuchet MS"/>
                <a:cs typeface="Trebuchet MS"/>
              </a:rPr>
              <a:t>o</a:t>
            </a:r>
            <a:r>
              <a:rPr sz="900" spc="10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900" spc="-50" dirty="0">
                <a:solidFill>
                  <a:srgbClr val="3F85AB"/>
                </a:solidFill>
                <a:latin typeface="Trebuchet MS"/>
                <a:cs typeface="Trebuchet MS"/>
              </a:rPr>
              <a:t>-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900" spc="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k</a:t>
            </a:r>
            <a:r>
              <a:rPr sz="900" spc="-5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900" spc="50" dirty="0">
                <a:solidFill>
                  <a:srgbClr val="3F85AB"/>
                </a:solidFill>
                <a:latin typeface="Trebuchet MS"/>
                <a:cs typeface="Trebuchet MS"/>
              </a:rPr>
              <a:t>o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900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90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ra</a:t>
            </a:r>
            <a:r>
              <a:rPr sz="900" spc="-5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90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900" spc="3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900" spc="-35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900" spc="6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062728" y="1807464"/>
            <a:ext cx="1649095" cy="1624965"/>
            <a:chOff x="5062728" y="1807464"/>
            <a:chExt cx="1649095" cy="1624965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62728" y="1807464"/>
              <a:ext cx="1648968" cy="162458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43187" y="1886568"/>
              <a:ext cx="1490345" cy="1466850"/>
            </a:xfrm>
            <a:custGeom>
              <a:avLst/>
              <a:gdLst/>
              <a:ahLst/>
              <a:cxnLst/>
              <a:rect l="l" t="t" r="r" b="b"/>
              <a:pathLst>
                <a:path w="1490345" h="1466850">
                  <a:moveTo>
                    <a:pt x="1489994" y="0"/>
                  </a:moveTo>
                  <a:lnTo>
                    <a:pt x="0" y="0"/>
                  </a:lnTo>
                  <a:lnTo>
                    <a:pt x="0" y="1466326"/>
                  </a:lnTo>
                  <a:lnTo>
                    <a:pt x="1489994" y="1466326"/>
                  </a:lnTo>
                  <a:lnTo>
                    <a:pt x="1489994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140943" y="1882469"/>
              <a:ext cx="633730" cy="704850"/>
            </a:xfrm>
            <a:custGeom>
              <a:avLst/>
              <a:gdLst/>
              <a:ahLst/>
              <a:cxnLst/>
              <a:rect l="l" t="t" r="r" b="b"/>
              <a:pathLst>
                <a:path w="633729" h="704850">
                  <a:moveTo>
                    <a:pt x="633686" y="0"/>
                  </a:moveTo>
                  <a:lnTo>
                    <a:pt x="0" y="0"/>
                  </a:lnTo>
                  <a:lnTo>
                    <a:pt x="0" y="704292"/>
                  </a:lnTo>
                  <a:lnTo>
                    <a:pt x="633686" y="0"/>
                  </a:lnTo>
                  <a:close/>
                </a:path>
              </a:pathLst>
            </a:custGeom>
            <a:solidFill>
              <a:srgbClr val="EE44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6608" y="2042160"/>
              <a:ext cx="557784" cy="499872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5143187" y="1886568"/>
            <a:ext cx="1490345" cy="14668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69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Calibri"/>
              <a:cs typeface="Calibri"/>
            </a:endParaRPr>
          </a:p>
          <a:p>
            <a:pPr marL="266065" marR="166370" indent="-635" algn="ctr">
              <a:lnSpc>
                <a:spcPct val="102200"/>
              </a:lnSpc>
            </a:pPr>
            <a:r>
              <a:rPr sz="900" spc="10" dirty="0">
                <a:solidFill>
                  <a:srgbClr val="3F85AB"/>
                </a:solidFill>
                <a:latin typeface="Trebuchet MS"/>
                <a:cs typeface="Trebuchet MS"/>
              </a:rPr>
              <a:t>Percepatan 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900" spc="2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900" spc="90" dirty="0">
                <a:solidFill>
                  <a:srgbClr val="3F85AB"/>
                </a:solidFill>
                <a:latin typeface="Trebuchet MS"/>
                <a:cs typeface="Trebuchet MS"/>
              </a:rPr>
              <a:t>m</a:t>
            </a:r>
            <a:r>
              <a:rPr sz="900" spc="35" dirty="0">
                <a:solidFill>
                  <a:srgbClr val="3F85AB"/>
                </a:solidFill>
                <a:latin typeface="Trebuchet MS"/>
                <a:cs typeface="Trebuchet MS"/>
              </a:rPr>
              <a:t>ba</a:t>
            </a:r>
            <a:r>
              <a:rPr sz="900" spc="55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900" spc="3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900" spc="55" dirty="0">
                <a:solidFill>
                  <a:srgbClr val="3F85AB"/>
                </a:solidFill>
                <a:latin typeface="Trebuchet MS"/>
                <a:cs typeface="Trebuchet MS"/>
              </a:rPr>
              <a:t>un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900" spc="6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900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3F85AB"/>
                </a:solidFill>
                <a:latin typeface="Trebuchet MS"/>
                <a:cs typeface="Trebuchet MS"/>
              </a:rPr>
              <a:t>da</a:t>
            </a:r>
            <a:r>
              <a:rPr sz="900" spc="40" dirty="0">
                <a:solidFill>
                  <a:srgbClr val="3F85AB"/>
                </a:solidFill>
                <a:latin typeface="Trebuchet MS"/>
                <a:cs typeface="Trebuchet MS"/>
              </a:rPr>
              <a:t>n  </a:t>
            </a:r>
            <a:r>
              <a:rPr sz="900" spc="5" dirty="0">
                <a:solidFill>
                  <a:srgbClr val="3F85AB"/>
                </a:solidFill>
                <a:latin typeface="Trebuchet MS"/>
                <a:cs typeface="Trebuchet MS"/>
              </a:rPr>
              <a:t>integrasi</a:t>
            </a:r>
            <a:r>
              <a:rPr sz="900" spc="-6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pusat</a:t>
            </a:r>
            <a:r>
              <a:rPr sz="900" spc="-6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10" dirty="0">
                <a:solidFill>
                  <a:srgbClr val="3F85AB"/>
                </a:solidFill>
                <a:latin typeface="Trebuchet MS"/>
                <a:cs typeface="Trebuchet MS"/>
              </a:rPr>
              <a:t>data </a:t>
            </a:r>
            <a:r>
              <a:rPr sz="900" spc="-254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nasional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778752" y="1807464"/>
            <a:ext cx="1649095" cy="1624965"/>
            <a:chOff x="6778752" y="1807464"/>
            <a:chExt cx="1649095" cy="1624965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78752" y="1807464"/>
              <a:ext cx="1648968" cy="16245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858602" y="1886568"/>
              <a:ext cx="1490345" cy="1466850"/>
            </a:xfrm>
            <a:custGeom>
              <a:avLst/>
              <a:gdLst/>
              <a:ahLst/>
              <a:cxnLst/>
              <a:rect l="l" t="t" r="r" b="b"/>
              <a:pathLst>
                <a:path w="1490345" h="1466850">
                  <a:moveTo>
                    <a:pt x="1489994" y="0"/>
                  </a:moveTo>
                  <a:lnTo>
                    <a:pt x="0" y="0"/>
                  </a:lnTo>
                  <a:lnTo>
                    <a:pt x="0" y="1466326"/>
                  </a:lnTo>
                  <a:lnTo>
                    <a:pt x="1489994" y="1466326"/>
                  </a:lnTo>
                  <a:lnTo>
                    <a:pt x="1489994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856359" y="1882469"/>
              <a:ext cx="633730" cy="704850"/>
            </a:xfrm>
            <a:custGeom>
              <a:avLst/>
              <a:gdLst/>
              <a:ahLst/>
              <a:cxnLst/>
              <a:rect l="l" t="t" r="r" b="b"/>
              <a:pathLst>
                <a:path w="633729" h="704850">
                  <a:moveTo>
                    <a:pt x="633685" y="0"/>
                  </a:moveTo>
                  <a:lnTo>
                    <a:pt x="0" y="0"/>
                  </a:lnTo>
                  <a:lnTo>
                    <a:pt x="0" y="704292"/>
                  </a:lnTo>
                  <a:lnTo>
                    <a:pt x="633685" y="0"/>
                  </a:lnTo>
                  <a:close/>
                </a:path>
              </a:pathLst>
            </a:custGeom>
            <a:solidFill>
              <a:srgbClr val="EE44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76160" y="2033016"/>
              <a:ext cx="493775" cy="48463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858602" y="1886568"/>
            <a:ext cx="1490345" cy="14668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69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 marL="142240" marR="160020" algn="ctr">
              <a:lnSpc>
                <a:spcPct val="101099"/>
              </a:lnSpc>
              <a:spcBef>
                <a:spcPts val="1120"/>
              </a:spcBef>
            </a:pPr>
            <a:r>
              <a:rPr sz="900" spc="20" dirty="0">
                <a:solidFill>
                  <a:srgbClr val="3F85AB"/>
                </a:solidFill>
                <a:latin typeface="Trebuchet MS"/>
                <a:cs typeface="Trebuchet MS"/>
              </a:rPr>
              <a:t>Penyiapan 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kebutuhan </a:t>
            </a:r>
            <a:r>
              <a:rPr sz="900" spc="-26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55" dirty="0">
                <a:solidFill>
                  <a:srgbClr val="3F85AB"/>
                </a:solidFill>
                <a:latin typeface="Trebuchet MS"/>
                <a:cs typeface="Trebuchet MS"/>
              </a:rPr>
              <a:t>su</a:t>
            </a:r>
            <a:r>
              <a:rPr sz="900" spc="90" dirty="0">
                <a:solidFill>
                  <a:srgbClr val="3F85AB"/>
                </a:solidFill>
                <a:latin typeface="Trebuchet MS"/>
                <a:cs typeface="Trebuchet MS"/>
              </a:rPr>
              <a:t>m</a:t>
            </a:r>
            <a:r>
              <a:rPr sz="900" spc="45" dirty="0">
                <a:solidFill>
                  <a:srgbClr val="3F85AB"/>
                </a:solidFill>
                <a:latin typeface="Trebuchet MS"/>
                <a:cs typeface="Trebuchet MS"/>
              </a:rPr>
              <a:t>b</a:t>
            </a:r>
            <a:r>
              <a:rPr sz="90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900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4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900" spc="2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900" dirty="0">
                <a:solidFill>
                  <a:srgbClr val="3F85AB"/>
                </a:solidFill>
                <a:latin typeface="Trebuchet MS"/>
                <a:cs typeface="Trebuchet MS"/>
              </a:rPr>
              <a:t>y</a:t>
            </a:r>
            <a:r>
              <a:rPr sz="900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900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90" dirty="0">
                <a:solidFill>
                  <a:srgbClr val="3F85AB"/>
                </a:solidFill>
                <a:latin typeface="Trebuchet MS"/>
                <a:cs typeface="Trebuchet MS"/>
              </a:rPr>
              <a:t>m</a:t>
            </a:r>
            <a:r>
              <a:rPr sz="900" spc="2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900" spc="55" dirty="0">
                <a:solidFill>
                  <a:srgbClr val="3F85AB"/>
                </a:solidFill>
                <a:latin typeface="Trebuchet MS"/>
                <a:cs typeface="Trebuchet MS"/>
              </a:rPr>
              <a:t>nu</a:t>
            </a:r>
            <a:r>
              <a:rPr sz="900" spc="10" dirty="0">
                <a:solidFill>
                  <a:srgbClr val="3F85AB"/>
                </a:solidFill>
                <a:latin typeface="Trebuchet MS"/>
                <a:cs typeface="Trebuchet MS"/>
              </a:rPr>
              <a:t>si</a:t>
            </a:r>
            <a:r>
              <a:rPr sz="900" spc="15" dirty="0">
                <a:solidFill>
                  <a:srgbClr val="3F85AB"/>
                </a:solidFill>
                <a:latin typeface="Trebuchet MS"/>
                <a:cs typeface="Trebuchet MS"/>
              </a:rPr>
              <a:t>a  </a:t>
            </a:r>
            <a:r>
              <a:rPr sz="900" spc="-5" dirty="0">
                <a:solidFill>
                  <a:srgbClr val="3F85AB"/>
                </a:solidFill>
                <a:latin typeface="Trebuchet MS"/>
                <a:cs typeface="Trebuchet MS"/>
              </a:rPr>
              <a:t>talenta</a:t>
            </a:r>
            <a:r>
              <a:rPr sz="900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494776" y="1807464"/>
            <a:ext cx="1649095" cy="1624965"/>
            <a:chOff x="8494776" y="1807464"/>
            <a:chExt cx="1649095" cy="1624965"/>
          </a:xfrm>
        </p:grpSpPr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94776" y="1807464"/>
              <a:ext cx="1648968" cy="162458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574017" y="1886568"/>
              <a:ext cx="1490345" cy="1466850"/>
            </a:xfrm>
            <a:custGeom>
              <a:avLst/>
              <a:gdLst/>
              <a:ahLst/>
              <a:cxnLst/>
              <a:rect l="l" t="t" r="r" b="b"/>
              <a:pathLst>
                <a:path w="1490345" h="1466850">
                  <a:moveTo>
                    <a:pt x="1489994" y="0"/>
                  </a:moveTo>
                  <a:lnTo>
                    <a:pt x="0" y="0"/>
                  </a:lnTo>
                  <a:lnTo>
                    <a:pt x="0" y="1466326"/>
                  </a:lnTo>
                  <a:lnTo>
                    <a:pt x="1489994" y="1466326"/>
                  </a:lnTo>
                  <a:lnTo>
                    <a:pt x="1489994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571773" y="1882467"/>
              <a:ext cx="633730" cy="704850"/>
            </a:xfrm>
            <a:custGeom>
              <a:avLst/>
              <a:gdLst/>
              <a:ahLst/>
              <a:cxnLst/>
              <a:rect l="l" t="t" r="r" b="b"/>
              <a:pathLst>
                <a:path w="633729" h="704850">
                  <a:moveTo>
                    <a:pt x="633686" y="0"/>
                  </a:moveTo>
                  <a:lnTo>
                    <a:pt x="0" y="0"/>
                  </a:lnTo>
                  <a:lnTo>
                    <a:pt x="0" y="704292"/>
                  </a:lnTo>
                  <a:lnTo>
                    <a:pt x="633686" y="0"/>
                  </a:lnTo>
                  <a:close/>
                </a:path>
              </a:pathLst>
            </a:custGeom>
            <a:solidFill>
              <a:srgbClr val="EE44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40952" y="2026920"/>
              <a:ext cx="496824" cy="496824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8574017" y="1886568"/>
            <a:ext cx="1490345" cy="14668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69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Calibri"/>
              <a:cs typeface="Calibri"/>
            </a:endParaRPr>
          </a:p>
          <a:p>
            <a:pPr marL="39370" marR="25400" indent="635" algn="ctr">
              <a:lnSpc>
                <a:spcPct val="96700"/>
              </a:lnSpc>
            </a:pPr>
            <a:r>
              <a:rPr sz="800" spc="20" dirty="0">
                <a:solidFill>
                  <a:srgbClr val="3F85AB"/>
                </a:solidFill>
                <a:latin typeface="Trebuchet MS"/>
                <a:cs typeface="Trebuchet MS"/>
              </a:rPr>
              <a:t>Penyediaan </a:t>
            </a:r>
            <a:r>
              <a:rPr sz="800" dirty="0">
                <a:solidFill>
                  <a:srgbClr val="3F85AB"/>
                </a:solidFill>
                <a:latin typeface="Trebuchet MS"/>
                <a:cs typeface="Trebuchet MS"/>
              </a:rPr>
              <a:t>regulasi, </a:t>
            </a:r>
            <a:r>
              <a:rPr sz="800" spc="40" dirty="0">
                <a:solidFill>
                  <a:srgbClr val="3F85AB"/>
                </a:solidFill>
                <a:latin typeface="Trebuchet MS"/>
                <a:cs typeface="Trebuchet MS"/>
              </a:rPr>
              <a:t>skema </a:t>
            </a:r>
            <a:r>
              <a:rPr sz="800" spc="4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spc="20" dirty="0">
                <a:solidFill>
                  <a:srgbClr val="3F85AB"/>
                </a:solidFill>
                <a:latin typeface="Trebuchet MS"/>
                <a:cs typeface="Trebuchet MS"/>
              </a:rPr>
              <a:t>pendanaan, </a:t>
            </a:r>
            <a:r>
              <a:rPr sz="800" spc="40" dirty="0">
                <a:solidFill>
                  <a:srgbClr val="3F85AB"/>
                </a:solidFill>
                <a:latin typeface="Trebuchet MS"/>
                <a:cs typeface="Trebuchet MS"/>
              </a:rPr>
              <a:t>dan </a:t>
            </a:r>
            <a:r>
              <a:rPr sz="800" spc="25" dirty="0">
                <a:solidFill>
                  <a:srgbClr val="3F85AB"/>
                </a:solidFill>
                <a:latin typeface="Trebuchet MS"/>
                <a:cs typeface="Trebuchet MS"/>
              </a:rPr>
              <a:t>pembiayaan </a:t>
            </a:r>
            <a:r>
              <a:rPr sz="800" spc="-229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spc="25" dirty="0">
                <a:solidFill>
                  <a:srgbClr val="3F85AB"/>
                </a:solidFill>
                <a:latin typeface="Trebuchet MS"/>
                <a:cs typeface="Trebuchet MS"/>
              </a:rPr>
              <a:t>yang </a:t>
            </a:r>
            <a:r>
              <a:rPr sz="800" spc="40" dirty="0">
                <a:solidFill>
                  <a:srgbClr val="3F85AB"/>
                </a:solidFill>
                <a:latin typeface="Trebuchet MS"/>
                <a:cs typeface="Trebuchet MS"/>
              </a:rPr>
              <a:t>mendukung </a:t>
            </a:r>
            <a:r>
              <a:rPr sz="800" spc="30" dirty="0">
                <a:solidFill>
                  <a:srgbClr val="3F85AB"/>
                </a:solidFill>
                <a:latin typeface="Trebuchet MS"/>
                <a:cs typeface="Trebuchet MS"/>
              </a:rPr>
              <a:t>agenda </a:t>
            </a:r>
            <a:r>
              <a:rPr sz="800" spc="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spc="25" dirty="0">
                <a:solidFill>
                  <a:srgbClr val="3F85AB"/>
                </a:solidFill>
                <a:latin typeface="Trebuchet MS"/>
                <a:cs typeface="Trebuchet MS"/>
              </a:rPr>
              <a:t>transformasi</a:t>
            </a:r>
            <a:r>
              <a:rPr sz="800" spc="-5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spc="-5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r>
              <a:rPr sz="800" spc="-5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spc="25" dirty="0">
                <a:solidFill>
                  <a:srgbClr val="3F85AB"/>
                </a:solidFill>
                <a:latin typeface="Trebuchet MS"/>
                <a:cs typeface="Trebuchet MS"/>
              </a:rPr>
              <a:t>Indonesia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26850" y="3464567"/>
            <a:ext cx="11511915" cy="492125"/>
          </a:xfrm>
          <a:prstGeom prst="rect">
            <a:avLst/>
          </a:prstGeom>
          <a:solidFill>
            <a:srgbClr val="3F85AB"/>
          </a:solidFill>
        </p:spPr>
        <p:txBody>
          <a:bodyPr vert="horz" wrap="square" lIns="0" tIns="27939" rIns="0" bIns="0" rtlCol="0">
            <a:spAutoFit/>
          </a:bodyPr>
          <a:lstStyle/>
          <a:p>
            <a:pPr marL="4232275" marR="208915" indent="-4015104">
              <a:lnSpc>
                <a:spcPct val="103099"/>
              </a:lnSpc>
              <a:spcBef>
                <a:spcPts val="219"/>
              </a:spcBef>
            </a:pPr>
            <a:r>
              <a:rPr sz="13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Sebagai</a:t>
            </a:r>
            <a:r>
              <a:rPr sz="13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respon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dari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mandat</a:t>
            </a:r>
            <a:r>
              <a:rPr sz="13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presiden</a:t>
            </a:r>
            <a:r>
              <a:rPr sz="13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tersebut,</a:t>
            </a:r>
            <a:r>
              <a:rPr sz="13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Kementerian</a:t>
            </a:r>
            <a:r>
              <a:rPr sz="13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Kominfo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berfokus</a:t>
            </a:r>
            <a:r>
              <a:rPr sz="13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pada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4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pilar</a:t>
            </a:r>
            <a:r>
              <a:rPr sz="13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besar,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yaitu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Infrastruktur</a:t>
            </a:r>
            <a:r>
              <a:rPr sz="13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Digital,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Pemerintah</a:t>
            </a:r>
            <a:r>
              <a:rPr sz="13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Digital, </a:t>
            </a:r>
            <a:r>
              <a:rPr sz="1300" spc="-3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Ek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onom</a:t>
            </a:r>
            <a:r>
              <a:rPr sz="13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3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3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sz="13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ta</a:t>
            </a:r>
            <a:r>
              <a:rPr sz="13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l</a:t>
            </a:r>
            <a:r>
              <a:rPr sz="13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sz="13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sz="13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an</a:t>
            </a:r>
            <a:r>
              <a:rPr sz="13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M</a:t>
            </a:r>
            <a:r>
              <a:rPr sz="13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as</a:t>
            </a:r>
            <a:r>
              <a:rPr sz="13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13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3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sz="13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ak</a:t>
            </a:r>
            <a:r>
              <a:rPr sz="13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3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D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3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g</a:t>
            </a:r>
            <a:r>
              <a:rPr sz="13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i</a:t>
            </a:r>
            <a:r>
              <a:rPr sz="13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t</a:t>
            </a:r>
            <a:r>
              <a:rPr sz="13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213359" y="3944111"/>
            <a:ext cx="5702935" cy="1426845"/>
            <a:chOff x="213359" y="3944111"/>
            <a:chExt cx="5702935" cy="1426845"/>
          </a:xfrm>
        </p:grpSpPr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3359" y="3944111"/>
              <a:ext cx="5702808" cy="142646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39498" y="4026697"/>
              <a:ext cx="5450205" cy="1259205"/>
            </a:xfrm>
            <a:custGeom>
              <a:avLst/>
              <a:gdLst/>
              <a:ahLst/>
              <a:cxnLst/>
              <a:rect l="l" t="t" r="r" b="b"/>
              <a:pathLst>
                <a:path w="5450205" h="1259204">
                  <a:moveTo>
                    <a:pt x="5449591" y="0"/>
                  </a:moveTo>
                  <a:lnTo>
                    <a:pt x="0" y="0"/>
                  </a:lnTo>
                  <a:lnTo>
                    <a:pt x="0" y="1259018"/>
                  </a:lnTo>
                  <a:lnTo>
                    <a:pt x="5449591" y="1259018"/>
                  </a:lnTo>
                  <a:lnTo>
                    <a:pt x="5449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3295" y="4367783"/>
              <a:ext cx="734568" cy="737615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339498" y="4026697"/>
            <a:ext cx="5450205" cy="1259205"/>
          </a:xfrm>
          <a:prstGeom prst="rect">
            <a:avLst/>
          </a:prstGeom>
          <a:ln w="12700">
            <a:solidFill>
              <a:srgbClr val="3F85AB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R="350520" algn="ctr">
              <a:lnSpc>
                <a:spcPct val="100000"/>
              </a:lnSpc>
              <a:spcBef>
                <a:spcPts val="260"/>
              </a:spcBef>
            </a:pPr>
            <a:r>
              <a:rPr sz="1200" b="1" spc="55" dirty="0">
                <a:solidFill>
                  <a:srgbClr val="3F85AB"/>
                </a:solidFill>
                <a:latin typeface="Trebuchet MS"/>
                <a:cs typeface="Trebuchet MS"/>
              </a:rPr>
              <a:t>Infrastruktur</a:t>
            </a:r>
            <a:r>
              <a:rPr sz="1200" b="1" spc="-6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45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endParaRPr sz="1200">
              <a:latin typeface="Trebuchet MS"/>
              <a:cs typeface="Trebuchet MS"/>
            </a:endParaRPr>
          </a:p>
          <a:p>
            <a:pPr marL="1230630" marR="99060" indent="-228600">
              <a:lnSpc>
                <a:spcPct val="105500"/>
              </a:lnSpc>
              <a:spcBef>
                <a:spcPts val="890"/>
              </a:spcBef>
              <a:buSzPct val="145454"/>
              <a:buFont typeface="Arial MT"/>
              <a:buChar char="●"/>
              <a:tabLst>
                <a:tab pos="1231265" algn="l"/>
              </a:tabLst>
            </a:pPr>
            <a:r>
              <a:rPr sz="1100" b="1" spc="-35" dirty="0">
                <a:solidFill>
                  <a:srgbClr val="3F85AB"/>
                </a:solidFill>
                <a:latin typeface="Trebuchet MS"/>
                <a:cs typeface="Trebuchet MS"/>
              </a:rPr>
              <a:t>12.548</a:t>
            </a:r>
            <a:r>
              <a:rPr sz="1100" b="1" spc="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100" b="1" spc="55" dirty="0">
                <a:solidFill>
                  <a:srgbClr val="3F85AB"/>
                </a:solidFill>
                <a:latin typeface="Trebuchet MS"/>
                <a:cs typeface="Trebuchet MS"/>
              </a:rPr>
              <a:t>desa</a:t>
            </a:r>
            <a:r>
              <a:rPr sz="1100" b="1" spc="32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3F85AB"/>
                </a:solidFill>
                <a:latin typeface="Verdana"/>
                <a:cs typeface="Verdana"/>
              </a:rPr>
              <a:t>di</a:t>
            </a:r>
            <a:r>
              <a:rPr sz="1100" spc="26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Indonesia</a:t>
            </a:r>
            <a:r>
              <a:rPr sz="1100" spc="27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F85AB"/>
                </a:solidFill>
                <a:latin typeface="Verdana"/>
                <a:cs typeface="Verdana"/>
              </a:rPr>
              <a:t>yang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belum</a:t>
            </a:r>
            <a:r>
              <a:rPr sz="1100" spc="27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tersambung</a:t>
            </a:r>
            <a:r>
              <a:rPr sz="1100" spc="26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dengan </a:t>
            </a:r>
            <a:r>
              <a:rPr sz="1100" spc="-37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F85AB"/>
                </a:solidFill>
                <a:latin typeface="Verdana"/>
                <a:cs typeface="Verdana"/>
              </a:rPr>
              <a:t>j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r</a:t>
            </a:r>
            <a:r>
              <a:rPr sz="1100" spc="-20" dirty="0">
                <a:solidFill>
                  <a:srgbClr val="3F85AB"/>
                </a:solidFill>
                <a:latin typeface="Verdana"/>
                <a:cs typeface="Verdana"/>
              </a:rPr>
              <a:t>i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100" spc="-90" dirty="0">
                <a:solidFill>
                  <a:srgbClr val="3F85AB"/>
                </a:solidFill>
                <a:latin typeface="Verdana"/>
                <a:cs typeface="Verdana"/>
              </a:rPr>
              <a:t>g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100" spc="-10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F85AB"/>
                </a:solidFill>
                <a:latin typeface="Verdana"/>
                <a:cs typeface="Verdana"/>
              </a:rPr>
              <a:t>4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G</a:t>
            </a:r>
            <a:endParaRPr sz="1100">
              <a:latin typeface="Verdana"/>
              <a:cs typeface="Verdana"/>
            </a:endParaRPr>
          </a:p>
          <a:p>
            <a:pPr marL="1230630" marR="99060" indent="-228600">
              <a:lnSpc>
                <a:spcPct val="105500"/>
              </a:lnSpc>
              <a:spcBef>
                <a:spcPts val="625"/>
              </a:spcBef>
              <a:buSzPct val="145454"/>
              <a:buFont typeface="Arial MT"/>
              <a:buChar char="●"/>
              <a:tabLst>
                <a:tab pos="1231265" algn="l"/>
              </a:tabLst>
            </a:pPr>
            <a:r>
              <a:rPr sz="1100" spc="-15" dirty="0">
                <a:solidFill>
                  <a:srgbClr val="3F85AB"/>
                </a:solidFill>
                <a:latin typeface="Verdana"/>
                <a:cs typeface="Verdana"/>
              </a:rPr>
              <a:t>U</a:t>
            </a:r>
            <a:r>
              <a:rPr sz="1100" spc="-10" dirty="0">
                <a:solidFill>
                  <a:srgbClr val="3F85AB"/>
                </a:solidFill>
                <a:latin typeface="Verdana"/>
                <a:cs typeface="Verdana"/>
              </a:rPr>
              <a:t>p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105" dirty="0">
                <a:solidFill>
                  <a:srgbClr val="3F85AB"/>
                </a:solidFill>
                <a:latin typeface="Verdana"/>
                <a:cs typeface="Verdana"/>
              </a:rPr>
              <a:t>y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pe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m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e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r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in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t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ah 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m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e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ca</a:t>
            </a:r>
            <a:r>
              <a:rPr sz="1100" spc="-80" dirty="0">
                <a:solidFill>
                  <a:srgbClr val="3F85AB"/>
                </a:solidFill>
                <a:latin typeface="Verdana"/>
                <a:cs typeface="Verdana"/>
              </a:rPr>
              <a:t>k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u</a:t>
            </a:r>
            <a:r>
              <a:rPr sz="1100" spc="-15" dirty="0">
                <a:solidFill>
                  <a:srgbClr val="3F85AB"/>
                </a:solidFill>
                <a:latin typeface="Verdana"/>
                <a:cs typeface="Verdana"/>
              </a:rPr>
              <a:t>p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pe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m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ba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100" spc="-90" dirty="0">
                <a:solidFill>
                  <a:srgbClr val="3F85AB"/>
                </a:solidFill>
                <a:latin typeface="Verdana"/>
                <a:cs typeface="Verdana"/>
              </a:rPr>
              <a:t>g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un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an </a:t>
            </a:r>
            <a:r>
              <a:rPr sz="1100" spc="-65" dirty="0">
                <a:solidFill>
                  <a:srgbClr val="3F85AB"/>
                </a:solidFill>
                <a:latin typeface="Verdana"/>
                <a:cs typeface="Verdana"/>
              </a:rPr>
              <a:t>B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T</a:t>
            </a:r>
            <a:r>
              <a:rPr sz="1100" spc="-155" dirty="0">
                <a:solidFill>
                  <a:srgbClr val="3F85AB"/>
                </a:solidFill>
                <a:latin typeface="Verdana"/>
                <a:cs typeface="Verdana"/>
              </a:rPr>
              <a:t>S</a:t>
            </a:r>
            <a:r>
              <a:rPr sz="1100" spc="-135" dirty="0">
                <a:solidFill>
                  <a:srgbClr val="3F85AB"/>
                </a:solidFill>
                <a:latin typeface="Verdana"/>
                <a:cs typeface="Verdana"/>
              </a:rPr>
              <a:t>,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 pe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m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e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r</a:t>
            </a:r>
            <a:r>
              <a:rPr sz="1100" spc="-6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t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aan  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akses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internet,</a:t>
            </a:r>
            <a:r>
              <a:rPr sz="1100" spc="-8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palapa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F85AB"/>
                </a:solidFill>
                <a:latin typeface="Verdana"/>
                <a:cs typeface="Verdana"/>
              </a:rPr>
              <a:t>ring,</a:t>
            </a:r>
            <a:r>
              <a:rPr sz="1100" spc="-8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hingga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penyediaan</a:t>
            </a:r>
            <a:r>
              <a:rPr sz="1100" spc="-9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kapasitas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satelit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98120" y="5337047"/>
            <a:ext cx="5702935" cy="1426845"/>
            <a:chOff x="198120" y="5337047"/>
            <a:chExt cx="5702935" cy="1426845"/>
          </a:xfrm>
        </p:grpSpPr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8120" y="5337047"/>
              <a:ext cx="5702808" cy="142646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5038" y="5422122"/>
              <a:ext cx="5450205" cy="1258570"/>
            </a:xfrm>
            <a:custGeom>
              <a:avLst/>
              <a:gdLst/>
              <a:ahLst/>
              <a:cxnLst/>
              <a:rect l="l" t="t" r="r" b="b"/>
              <a:pathLst>
                <a:path w="5450205" h="1258570">
                  <a:moveTo>
                    <a:pt x="5449591" y="0"/>
                  </a:moveTo>
                  <a:lnTo>
                    <a:pt x="0" y="0"/>
                  </a:lnTo>
                  <a:lnTo>
                    <a:pt x="0" y="1258071"/>
                  </a:lnTo>
                  <a:lnTo>
                    <a:pt x="5449591" y="1258071"/>
                  </a:lnTo>
                  <a:lnTo>
                    <a:pt x="5449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1104" y="5693663"/>
              <a:ext cx="737615" cy="737616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325038" y="5422122"/>
            <a:ext cx="5450205" cy="1258570"/>
          </a:xfrm>
          <a:prstGeom prst="rect">
            <a:avLst/>
          </a:prstGeom>
          <a:ln w="12700">
            <a:solidFill>
              <a:srgbClr val="3F85AB"/>
            </a:solidFill>
          </a:ln>
        </p:spPr>
        <p:txBody>
          <a:bodyPr vert="horz" wrap="square" lIns="0" tIns="64135" rIns="0" bIns="0" rtlCol="0">
            <a:spAutoFit/>
          </a:bodyPr>
          <a:lstStyle/>
          <a:p>
            <a:pPr marR="332740" algn="ctr">
              <a:lnSpc>
                <a:spcPct val="100000"/>
              </a:lnSpc>
              <a:spcBef>
                <a:spcPts val="505"/>
              </a:spcBef>
            </a:pPr>
            <a:r>
              <a:rPr sz="1200" b="1" spc="55" dirty="0">
                <a:solidFill>
                  <a:srgbClr val="3F85AB"/>
                </a:solidFill>
                <a:latin typeface="Trebuchet MS"/>
                <a:cs typeface="Trebuchet MS"/>
              </a:rPr>
              <a:t>Ekonomi</a:t>
            </a:r>
            <a:r>
              <a:rPr sz="1200" b="1" spc="-8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45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endParaRPr sz="1200">
              <a:latin typeface="Trebuchet MS"/>
              <a:cs typeface="Trebuchet MS"/>
            </a:endParaRPr>
          </a:p>
          <a:p>
            <a:pPr marL="1016635" marR="84455" algn="just">
              <a:lnSpc>
                <a:spcPct val="105500"/>
              </a:lnSpc>
              <a:spcBef>
                <a:spcPts val="1370"/>
              </a:spcBef>
            </a:pP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Program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 dan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regulasi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F85AB"/>
                </a:solidFill>
                <a:latin typeface="Verdana"/>
                <a:cs typeface="Verdana"/>
              </a:rPr>
              <a:t>yang</a:t>
            </a:r>
            <a:r>
              <a:rPr sz="1100" spc="-6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dapat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mendukung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pengembangan 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ekosistem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ekonomi 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digital,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seperti </a:t>
            </a:r>
            <a:r>
              <a:rPr sz="1100" spc="5" dirty="0">
                <a:solidFill>
                  <a:srgbClr val="3F85AB"/>
                </a:solidFill>
                <a:latin typeface="Verdana"/>
                <a:cs typeface="Verdana"/>
              </a:rPr>
              <a:t>UMKM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Go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Online, Nelayan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Go 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Online,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Gerakan</a:t>
            </a:r>
            <a:r>
              <a:rPr sz="1100" spc="-10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3F85AB"/>
                </a:solidFill>
                <a:latin typeface="Verdana"/>
                <a:cs typeface="Verdana"/>
              </a:rPr>
              <a:t>Bangga</a:t>
            </a:r>
            <a:r>
              <a:rPr sz="1100" spc="-10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Buatan</a:t>
            </a:r>
            <a:r>
              <a:rPr sz="1100" spc="-10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Indonesia,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dll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071615" y="3980688"/>
            <a:ext cx="5702935" cy="1390015"/>
            <a:chOff x="6071615" y="3980688"/>
            <a:chExt cx="5702935" cy="1390015"/>
          </a:xfrm>
        </p:grpSpPr>
        <p:pic>
          <p:nvPicPr>
            <p:cNvPr id="54" name="object 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71615" y="3980688"/>
              <a:ext cx="5702808" cy="1389888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197924" y="4063312"/>
              <a:ext cx="5450205" cy="1223010"/>
            </a:xfrm>
            <a:custGeom>
              <a:avLst/>
              <a:gdLst/>
              <a:ahLst/>
              <a:cxnLst/>
              <a:rect l="l" t="t" r="r" b="b"/>
              <a:pathLst>
                <a:path w="5450205" h="1223010">
                  <a:moveTo>
                    <a:pt x="5449590" y="0"/>
                  </a:moveTo>
                  <a:lnTo>
                    <a:pt x="0" y="0"/>
                  </a:lnTo>
                  <a:lnTo>
                    <a:pt x="0" y="1222402"/>
                  </a:lnTo>
                  <a:lnTo>
                    <a:pt x="5449590" y="1222402"/>
                  </a:lnTo>
                  <a:lnTo>
                    <a:pt x="54495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6197925" y="4063312"/>
            <a:ext cx="5450205" cy="1223010"/>
          </a:xfrm>
          <a:prstGeom prst="rect">
            <a:avLst/>
          </a:prstGeom>
          <a:ln w="12700">
            <a:solidFill>
              <a:srgbClr val="3F85AB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175895" algn="ctr">
              <a:lnSpc>
                <a:spcPct val="100000"/>
              </a:lnSpc>
              <a:spcBef>
                <a:spcPts val="309"/>
              </a:spcBef>
            </a:pPr>
            <a:r>
              <a:rPr sz="1200" b="1" spc="50" dirty="0">
                <a:solidFill>
                  <a:srgbClr val="3F85AB"/>
                </a:solidFill>
                <a:latin typeface="Trebuchet MS"/>
                <a:cs typeface="Trebuchet MS"/>
              </a:rPr>
              <a:t>Pemerintah</a:t>
            </a:r>
            <a:r>
              <a:rPr sz="1200" b="1" spc="-7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45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endParaRPr sz="1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Trebuchet MS"/>
              <a:cs typeface="Trebuchet MS"/>
            </a:endParaRPr>
          </a:p>
          <a:p>
            <a:pPr marL="1148715" marR="271145" algn="just">
              <a:lnSpc>
                <a:spcPct val="105500"/>
              </a:lnSpc>
              <a:spcBef>
                <a:spcPts val="5"/>
              </a:spcBef>
            </a:pP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Penyediaan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Regulasi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3F85AB"/>
                </a:solidFill>
                <a:latin typeface="Verdana"/>
                <a:cs typeface="Verdana"/>
              </a:rPr>
              <a:t>yang</a:t>
            </a:r>
            <a:r>
              <a:rPr sz="1100" spc="-6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mendukung,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seperti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 dan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tidak 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terbatas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pada </a:t>
            </a:r>
            <a:r>
              <a:rPr sz="1100" spc="-10" dirty="0">
                <a:solidFill>
                  <a:srgbClr val="3F85AB"/>
                </a:solidFill>
                <a:latin typeface="Verdana"/>
                <a:cs typeface="Verdana"/>
              </a:rPr>
              <a:t>UU </a:t>
            </a:r>
            <a:r>
              <a:rPr sz="1100" spc="-110" dirty="0">
                <a:solidFill>
                  <a:srgbClr val="3F85AB"/>
                </a:solidFill>
                <a:latin typeface="Verdana"/>
                <a:cs typeface="Verdana"/>
              </a:rPr>
              <a:t>ITE, </a:t>
            </a:r>
            <a:r>
              <a:rPr sz="1100" spc="-5" dirty="0">
                <a:solidFill>
                  <a:srgbClr val="3F85AB"/>
                </a:solidFill>
                <a:latin typeface="Verdana"/>
                <a:cs typeface="Verdana"/>
              </a:rPr>
              <a:t>PP </a:t>
            </a:r>
            <a:r>
              <a:rPr sz="1100" spc="-90" dirty="0">
                <a:solidFill>
                  <a:srgbClr val="3F85AB"/>
                </a:solidFill>
                <a:latin typeface="Verdana"/>
                <a:cs typeface="Verdana"/>
              </a:rPr>
              <a:t>71/2019,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Permenkominfo </a:t>
            </a:r>
            <a:r>
              <a:rPr sz="1100" spc="-90" dirty="0">
                <a:solidFill>
                  <a:srgbClr val="3F85AB"/>
                </a:solidFill>
                <a:latin typeface="Verdana"/>
                <a:cs typeface="Verdana"/>
              </a:rPr>
              <a:t>5/2020, </a:t>
            </a:r>
            <a:r>
              <a:rPr sz="1100" spc="-8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RU</a:t>
            </a:r>
            <a:r>
              <a:rPr sz="1100" spc="-5" dirty="0">
                <a:solidFill>
                  <a:srgbClr val="3F85AB"/>
                </a:solidFill>
                <a:latin typeface="Verdana"/>
                <a:cs typeface="Verdana"/>
              </a:rPr>
              <a:t>U</a:t>
            </a:r>
            <a:r>
              <a:rPr sz="1100" spc="-10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P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D</a:t>
            </a:r>
            <a:r>
              <a:rPr sz="1100" spc="-5" dirty="0">
                <a:solidFill>
                  <a:srgbClr val="3F85AB"/>
                </a:solidFill>
                <a:latin typeface="Verdana"/>
                <a:cs typeface="Verdana"/>
              </a:rPr>
              <a:t>P</a:t>
            </a:r>
            <a:endParaRPr sz="1100" dirty="0">
              <a:latin typeface="Verdana"/>
              <a:cs typeface="Verdana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056376" y="4367784"/>
            <a:ext cx="5702935" cy="2368550"/>
            <a:chOff x="6056376" y="4367784"/>
            <a:chExt cx="5702935" cy="2368550"/>
          </a:xfrm>
        </p:grpSpPr>
        <p:pic>
          <p:nvPicPr>
            <p:cNvPr id="58" name="object 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45936" y="4367784"/>
              <a:ext cx="737615" cy="73761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56376" y="5309616"/>
              <a:ext cx="5702808" cy="142646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183851" y="5394138"/>
              <a:ext cx="5450205" cy="1258570"/>
            </a:xfrm>
            <a:custGeom>
              <a:avLst/>
              <a:gdLst/>
              <a:ahLst/>
              <a:cxnLst/>
              <a:rect l="l" t="t" r="r" b="b"/>
              <a:pathLst>
                <a:path w="5450205" h="1258570">
                  <a:moveTo>
                    <a:pt x="5449590" y="0"/>
                  </a:moveTo>
                  <a:lnTo>
                    <a:pt x="0" y="0"/>
                  </a:lnTo>
                  <a:lnTo>
                    <a:pt x="0" y="1258070"/>
                  </a:lnTo>
                  <a:lnTo>
                    <a:pt x="5449590" y="1258070"/>
                  </a:lnTo>
                  <a:lnTo>
                    <a:pt x="54495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183851" y="5394138"/>
              <a:ext cx="5450205" cy="1258570"/>
            </a:xfrm>
            <a:custGeom>
              <a:avLst/>
              <a:gdLst/>
              <a:ahLst/>
              <a:cxnLst/>
              <a:rect l="l" t="t" r="r" b="b"/>
              <a:pathLst>
                <a:path w="5450205" h="1258570">
                  <a:moveTo>
                    <a:pt x="0" y="0"/>
                  </a:moveTo>
                  <a:lnTo>
                    <a:pt x="5449591" y="0"/>
                  </a:lnTo>
                  <a:lnTo>
                    <a:pt x="5449591" y="1258071"/>
                  </a:lnTo>
                  <a:lnTo>
                    <a:pt x="0" y="12580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F85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7296753" y="5404492"/>
            <a:ext cx="4244975" cy="975994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979169">
              <a:lnSpc>
                <a:spcPct val="100000"/>
              </a:lnSpc>
              <a:spcBef>
                <a:spcPts val="645"/>
              </a:spcBef>
            </a:pPr>
            <a:r>
              <a:rPr sz="1200" b="1" spc="85" dirty="0">
                <a:solidFill>
                  <a:srgbClr val="3F85AB"/>
                </a:solidFill>
                <a:latin typeface="Trebuchet MS"/>
                <a:cs typeface="Trebuchet MS"/>
              </a:rPr>
              <a:t>Masyarakat</a:t>
            </a:r>
            <a:r>
              <a:rPr sz="1200" b="1" spc="-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45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endParaRPr sz="1200">
              <a:latin typeface="Trebuchet MS"/>
              <a:cs typeface="Trebuchet MS"/>
            </a:endParaRPr>
          </a:p>
          <a:p>
            <a:pPr marL="349250" indent="-336550">
              <a:lnSpc>
                <a:spcPct val="100000"/>
              </a:lnSpc>
              <a:spcBef>
                <a:spcPts val="1370"/>
              </a:spcBef>
              <a:buSzPct val="154545"/>
              <a:buFont typeface="Arial MT"/>
              <a:buChar char="●"/>
              <a:tabLst>
                <a:tab pos="348615" algn="l"/>
                <a:tab pos="349250" algn="l"/>
              </a:tabLst>
            </a:pP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Memastikan</a:t>
            </a:r>
            <a:r>
              <a:rPr sz="1100" spc="-10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Indonesia</a:t>
            </a:r>
            <a:r>
              <a:rPr sz="1100" spc="-10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memiliki</a:t>
            </a:r>
            <a:r>
              <a:rPr sz="1100" spc="-10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SDM</a:t>
            </a:r>
            <a:r>
              <a:rPr sz="1100" spc="-11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digital</a:t>
            </a:r>
            <a:endParaRPr sz="1100">
              <a:latin typeface="Verdana"/>
              <a:cs typeface="Verdana"/>
            </a:endParaRPr>
          </a:p>
          <a:p>
            <a:pPr marL="349250" marR="5080" indent="-336550">
              <a:lnSpc>
                <a:spcPct val="105500"/>
              </a:lnSpc>
              <a:spcBef>
                <a:spcPts val="25"/>
              </a:spcBef>
              <a:buSzPct val="154545"/>
              <a:buFont typeface="Arial MT"/>
              <a:buChar char="●"/>
              <a:tabLst>
                <a:tab pos="348615" algn="l"/>
                <a:tab pos="349250" algn="l"/>
              </a:tabLst>
            </a:pPr>
            <a:r>
              <a:rPr sz="1100" spc="-60" dirty="0">
                <a:solidFill>
                  <a:srgbClr val="3F85AB"/>
                </a:solidFill>
                <a:latin typeface="Verdana"/>
                <a:cs typeface="Verdana"/>
              </a:rPr>
              <a:t>Tiga</a:t>
            </a:r>
            <a:r>
              <a:rPr sz="1100" spc="22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5" dirty="0">
                <a:solidFill>
                  <a:srgbClr val="3F85AB"/>
                </a:solidFill>
                <a:latin typeface="Verdana"/>
                <a:cs typeface="Verdana"/>
              </a:rPr>
              <a:t>program</a:t>
            </a:r>
            <a:r>
              <a:rPr sz="1100" spc="22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unggulan</a:t>
            </a:r>
            <a:r>
              <a:rPr sz="1100" spc="22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80" dirty="0">
                <a:solidFill>
                  <a:srgbClr val="3F85AB"/>
                </a:solidFill>
                <a:latin typeface="Verdana"/>
                <a:cs typeface="Verdana"/>
              </a:rPr>
              <a:t>yaitu:</a:t>
            </a:r>
            <a:r>
              <a:rPr sz="1100" spc="22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kemampuan</a:t>
            </a:r>
            <a:r>
              <a:rPr sz="1100" spc="22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digital</a:t>
            </a:r>
            <a:r>
              <a:rPr sz="1100" spc="22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dasar, </a:t>
            </a:r>
            <a:r>
              <a:rPr sz="1100" spc="-37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m</a:t>
            </a:r>
            <a:r>
              <a:rPr sz="1100" spc="-40" dirty="0">
                <a:solidFill>
                  <a:srgbClr val="3F85AB"/>
                </a:solidFill>
                <a:latin typeface="Verdana"/>
                <a:cs typeface="Verdana"/>
              </a:rPr>
              <a:t>e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100" spc="-45" dirty="0">
                <a:solidFill>
                  <a:srgbClr val="3F85AB"/>
                </a:solidFill>
                <a:latin typeface="Verdana"/>
                <a:cs typeface="Verdana"/>
              </a:rPr>
              <a:t>e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100" spc="-90" dirty="0">
                <a:solidFill>
                  <a:srgbClr val="3F85AB"/>
                </a:solidFill>
                <a:latin typeface="Verdana"/>
                <a:cs typeface="Verdana"/>
              </a:rPr>
              <a:t>g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h</a:t>
            </a:r>
            <a:r>
              <a:rPr sz="1100" spc="-135" dirty="0">
                <a:solidFill>
                  <a:srgbClr val="3F85AB"/>
                </a:solidFill>
                <a:latin typeface="Verdana"/>
                <a:cs typeface="Verdana"/>
              </a:rPr>
              <a:t>,</a:t>
            </a:r>
            <a:r>
              <a:rPr sz="11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dan</a:t>
            </a:r>
            <a:r>
              <a:rPr sz="1100" spc="-100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3F85AB"/>
                </a:solidFill>
                <a:latin typeface="Verdana"/>
                <a:cs typeface="Verdana"/>
              </a:rPr>
              <a:t>l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j</a:t>
            </a:r>
            <a:r>
              <a:rPr sz="1100" spc="-80" dirty="0">
                <a:solidFill>
                  <a:srgbClr val="3F85AB"/>
                </a:solidFill>
                <a:latin typeface="Verdana"/>
                <a:cs typeface="Verdana"/>
              </a:rPr>
              <a:t>u</a:t>
            </a:r>
            <a:r>
              <a:rPr sz="1100" spc="-55" dirty="0">
                <a:solidFill>
                  <a:srgbClr val="3F85AB"/>
                </a:solidFill>
                <a:latin typeface="Verdana"/>
                <a:cs typeface="Verdana"/>
              </a:rPr>
              <a:t>t</a:t>
            </a:r>
            <a:r>
              <a:rPr sz="1100" spc="-5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1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64" name="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14481" y="5651523"/>
            <a:ext cx="737615" cy="737616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11533099" y="6421628"/>
            <a:ext cx="113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68" name="object 6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477387" y="41338"/>
            <a:ext cx="649224" cy="691895"/>
          </a:xfrm>
          <a:prstGeom prst="rect">
            <a:avLst/>
          </a:prstGeom>
        </p:spPr>
      </p:pic>
      <p:pic>
        <p:nvPicPr>
          <p:cNvPr id="67" name="Google Shape;265;p4">
            <a:extLst>
              <a:ext uri="{FF2B5EF4-FFF2-40B4-BE49-F238E27FC236}">
                <a16:creationId xmlns:a16="http://schemas.microsoft.com/office/drawing/2014/main" id="{F0CCB29B-9CE9-35A0-B4CC-C4C8287C9F30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077349" y="152400"/>
            <a:ext cx="568780" cy="533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95" y="4568951"/>
            <a:ext cx="4565904" cy="17922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533099" y="6421628"/>
            <a:ext cx="113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8131" y="25258"/>
            <a:ext cx="10372345" cy="1057656"/>
            <a:chOff x="1167383" y="27432"/>
            <a:chExt cx="10372345" cy="1057656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3688" y="173736"/>
              <a:ext cx="10226040" cy="9113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77618" y="246606"/>
              <a:ext cx="9899650" cy="767715"/>
            </a:xfrm>
            <a:custGeom>
              <a:avLst/>
              <a:gdLst/>
              <a:ahLst/>
              <a:cxnLst/>
              <a:rect l="l" t="t" r="r" b="b"/>
              <a:pathLst>
                <a:path w="9899650" h="767715">
                  <a:moveTo>
                    <a:pt x="9771505" y="0"/>
                  </a:moveTo>
                  <a:lnTo>
                    <a:pt x="127866" y="0"/>
                  </a:lnTo>
                  <a:lnTo>
                    <a:pt x="78094" y="10048"/>
                  </a:lnTo>
                  <a:lnTo>
                    <a:pt x="37451" y="37451"/>
                  </a:lnTo>
                  <a:lnTo>
                    <a:pt x="10048" y="78095"/>
                  </a:lnTo>
                  <a:lnTo>
                    <a:pt x="0" y="127867"/>
                  </a:lnTo>
                  <a:lnTo>
                    <a:pt x="0" y="639317"/>
                  </a:lnTo>
                  <a:lnTo>
                    <a:pt x="10048" y="689089"/>
                  </a:lnTo>
                  <a:lnTo>
                    <a:pt x="37451" y="729734"/>
                  </a:lnTo>
                  <a:lnTo>
                    <a:pt x="78094" y="757137"/>
                  </a:lnTo>
                  <a:lnTo>
                    <a:pt x="127866" y="767185"/>
                  </a:lnTo>
                  <a:lnTo>
                    <a:pt x="9771505" y="767185"/>
                  </a:lnTo>
                  <a:lnTo>
                    <a:pt x="9821277" y="757137"/>
                  </a:lnTo>
                  <a:lnTo>
                    <a:pt x="9861921" y="729734"/>
                  </a:lnTo>
                  <a:lnTo>
                    <a:pt x="9889323" y="689089"/>
                  </a:lnTo>
                  <a:lnTo>
                    <a:pt x="9899371" y="639317"/>
                  </a:lnTo>
                  <a:lnTo>
                    <a:pt x="9899371" y="127867"/>
                  </a:lnTo>
                  <a:lnTo>
                    <a:pt x="9889323" y="78095"/>
                  </a:lnTo>
                  <a:lnTo>
                    <a:pt x="9861921" y="37451"/>
                  </a:lnTo>
                  <a:lnTo>
                    <a:pt x="9821277" y="10048"/>
                  </a:lnTo>
                  <a:lnTo>
                    <a:pt x="9771505" y="0"/>
                  </a:lnTo>
                  <a:close/>
                </a:path>
              </a:pathLst>
            </a:custGeom>
            <a:solidFill>
              <a:srgbClr val="D58A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383" y="27432"/>
              <a:ext cx="10241280" cy="9265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38469" y="107458"/>
              <a:ext cx="9899650" cy="767715"/>
            </a:xfrm>
            <a:custGeom>
              <a:avLst/>
              <a:gdLst/>
              <a:ahLst/>
              <a:cxnLst/>
              <a:rect l="l" t="t" r="r" b="b"/>
              <a:pathLst>
                <a:path w="9899650" h="767715">
                  <a:moveTo>
                    <a:pt x="9771507" y="0"/>
                  </a:moveTo>
                  <a:lnTo>
                    <a:pt x="127867" y="0"/>
                  </a:lnTo>
                  <a:lnTo>
                    <a:pt x="78096" y="10048"/>
                  </a:lnTo>
                  <a:lnTo>
                    <a:pt x="37451" y="37451"/>
                  </a:lnTo>
                  <a:lnTo>
                    <a:pt x="10048" y="78095"/>
                  </a:lnTo>
                  <a:lnTo>
                    <a:pt x="0" y="127867"/>
                  </a:lnTo>
                  <a:lnTo>
                    <a:pt x="0" y="639317"/>
                  </a:lnTo>
                  <a:lnTo>
                    <a:pt x="10048" y="689089"/>
                  </a:lnTo>
                  <a:lnTo>
                    <a:pt x="37451" y="729734"/>
                  </a:lnTo>
                  <a:lnTo>
                    <a:pt x="78096" y="757137"/>
                  </a:lnTo>
                  <a:lnTo>
                    <a:pt x="127867" y="767185"/>
                  </a:lnTo>
                  <a:lnTo>
                    <a:pt x="9771507" y="767185"/>
                  </a:lnTo>
                  <a:lnTo>
                    <a:pt x="9821278" y="757137"/>
                  </a:lnTo>
                  <a:lnTo>
                    <a:pt x="9861921" y="729734"/>
                  </a:lnTo>
                  <a:lnTo>
                    <a:pt x="9889324" y="689089"/>
                  </a:lnTo>
                  <a:lnTo>
                    <a:pt x="9899373" y="639317"/>
                  </a:lnTo>
                  <a:lnTo>
                    <a:pt x="9899373" y="127867"/>
                  </a:lnTo>
                  <a:lnTo>
                    <a:pt x="9889324" y="78095"/>
                  </a:lnTo>
                  <a:lnTo>
                    <a:pt x="9861921" y="37451"/>
                  </a:lnTo>
                  <a:lnTo>
                    <a:pt x="9821278" y="10048"/>
                  </a:lnTo>
                  <a:lnTo>
                    <a:pt x="977150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38469" y="107458"/>
              <a:ext cx="9899650" cy="767715"/>
            </a:xfrm>
            <a:custGeom>
              <a:avLst/>
              <a:gdLst/>
              <a:ahLst/>
              <a:cxnLst/>
              <a:rect l="l" t="t" r="r" b="b"/>
              <a:pathLst>
                <a:path w="9899650" h="767715">
                  <a:moveTo>
                    <a:pt x="0" y="127867"/>
                  </a:moveTo>
                  <a:lnTo>
                    <a:pt x="10048" y="78095"/>
                  </a:lnTo>
                  <a:lnTo>
                    <a:pt x="37451" y="37451"/>
                  </a:lnTo>
                  <a:lnTo>
                    <a:pt x="78095" y="10048"/>
                  </a:lnTo>
                  <a:lnTo>
                    <a:pt x="127866" y="0"/>
                  </a:lnTo>
                  <a:lnTo>
                    <a:pt x="9771506" y="0"/>
                  </a:lnTo>
                  <a:lnTo>
                    <a:pt x="9821277" y="10048"/>
                  </a:lnTo>
                  <a:lnTo>
                    <a:pt x="9861921" y="37451"/>
                  </a:lnTo>
                  <a:lnTo>
                    <a:pt x="9889324" y="78095"/>
                  </a:lnTo>
                  <a:lnTo>
                    <a:pt x="9899373" y="127867"/>
                  </a:lnTo>
                  <a:lnTo>
                    <a:pt x="9899373" y="639318"/>
                  </a:lnTo>
                  <a:lnTo>
                    <a:pt x="9889324" y="689090"/>
                  </a:lnTo>
                  <a:lnTo>
                    <a:pt x="9861921" y="729734"/>
                  </a:lnTo>
                  <a:lnTo>
                    <a:pt x="9821277" y="757137"/>
                  </a:lnTo>
                  <a:lnTo>
                    <a:pt x="9771506" y="767186"/>
                  </a:lnTo>
                  <a:lnTo>
                    <a:pt x="127866" y="767186"/>
                  </a:lnTo>
                  <a:lnTo>
                    <a:pt x="78095" y="757137"/>
                  </a:lnTo>
                  <a:lnTo>
                    <a:pt x="37451" y="729734"/>
                  </a:lnTo>
                  <a:lnTo>
                    <a:pt x="10048" y="689090"/>
                  </a:lnTo>
                  <a:lnTo>
                    <a:pt x="0" y="639318"/>
                  </a:lnTo>
                  <a:lnTo>
                    <a:pt x="0" y="12786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54646" y="270763"/>
            <a:ext cx="68173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5" dirty="0"/>
              <a:t>RUANG</a:t>
            </a:r>
            <a:r>
              <a:rPr sz="2400" spc="-100" dirty="0"/>
              <a:t> </a:t>
            </a:r>
            <a:r>
              <a:rPr sz="2400" spc="55" dirty="0"/>
              <a:t>DIGITAL:</a:t>
            </a:r>
            <a:r>
              <a:rPr sz="2400" spc="-95" dirty="0"/>
              <a:t> </a:t>
            </a:r>
            <a:r>
              <a:rPr sz="2400" spc="125" dirty="0"/>
              <a:t>PELUANG</a:t>
            </a:r>
            <a:r>
              <a:rPr sz="2400" spc="-100" dirty="0"/>
              <a:t> </a:t>
            </a:r>
            <a:r>
              <a:rPr sz="2400" spc="229" dirty="0"/>
              <a:t>DAN</a:t>
            </a:r>
            <a:r>
              <a:rPr sz="2400" spc="-95" dirty="0"/>
              <a:t> </a:t>
            </a:r>
            <a:r>
              <a:rPr sz="2400" spc="150" dirty="0"/>
              <a:t>TANTANGAN</a:t>
            </a:r>
            <a:endParaRPr sz="2400"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544" y="1837944"/>
            <a:ext cx="1179576" cy="112776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54190" y="2214879"/>
            <a:ext cx="6788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10" dirty="0">
                <a:solidFill>
                  <a:srgbClr val="D0CECE"/>
                </a:solidFill>
                <a:latin typeface="Trebuchet MS"/>
                <a:cs typeface="Trebuchet MS"/>
              </a:rPr>
              <a:t>Ga</a:t>
            </a:r>
            <a:r>
              <a:rPr sz="700" i="1" spc="25" dirty="0">
                <a:solidFill>
                  <a:srgbClr val="D0CECE"/>
                </a:solidFill>
                <a:latin typeface="Trebuchet MS"/>
                <a:cs typeface="Trebuchet MS"/>
              </a:rPr>
              <a:t>m</a:t>
            </a:r>
            <a:r>
              <a:rPr sz="700" i="1" spc="5" dirty="0">
                <a:solidFill>
                  <a:srgbClr val="D0CECE"/>
                </a:solidFill>
                <a:latin typeface="Trebuchet MS"/>
                <a:cs typeface="Trebuchet MS"/>
              </a:rPr>
              <a:t>b</a:t>
            </a:r>
            <a:r>
              <a:rPr sz="700" i="1" spc="25" dirty="0">
                <a:solidFill>
                  <a:srgbClr val="D0CECE"/>
                </a:solidFill>
                <a:latin typeface="Trebuchet MS"/>
                <a:cs typeface="Trebuchet MS"/>
              </a:rPr>
              <a:t>a</a:t>
            </a:r>
            <a:r>
              <a:rPr sz="700" i="1" spc="-20" dirty="0">
                <a:solidFill>
                  <a:srgbClr val="D0CECE"/>
                </a:solidFill>
                <a:latin typeface="Trebuchet MS"/>
                <a:cs typeface="Trebuchet MS"/>
              </a:rPr>
              <a:t>r</a:t>
            </a:r>
            <a:r>
              <a:rPr sz="700" i="1" spc="-80" dirty="0">
                <a:solidFill>
                  <a:srgbClr val="D0CECE"/>
                </a:solidFill>
                <a:latin typeface="Trebuchet MS"/>
                <a:cs typeface="Trebuchet MS"/>
              </a:rPr>
              <a:t>:</a:t>
            </a:r>
            <a:r>
              <a:rPr sz="700" i="1" spc="-30" dirty="0">
                <a:solidFill>
                  <a:srgbClr val="D0CECE"/>
                </a:solidFill>
                <a:latin typeface="Trebuchet MS"/>
                <a:cs typeface="Trebuchet MS"/>
              </a:rPr>
              <a:t> </a:t>
            </a:r>
            <a:r>
              <a:rPr sz="700" i="1" spc="-50" dirty="0">
                <a:solidFill>
                  <a:srgbClr val="D0CECE"/>
                </a:solidFill>
                <a:latin typeface="Trebuchet MS"/>
                <a:cs typeface="Trebuchet MS"/>
              </a:rPr>
              <a:t>F</a:t>
            </a:r>
            <a:r>
              <a:rPr sz="700" i="1" spc="-20" dirty="0">
                <a:solidFill>
                  <a:srgbClr val="D0CECE"/>
                </a:solidFill>
                <a:latin typeface="Trebuchet MS"/>
                <a:cs typeface="Trebuchet MS"/>
              </a:rPr>
              <a:t>r</a:t>
            </a:r>
            <a:r>
              <a:rPr sz="700" i="1" spc="-35" dirty="0">
                <a:solidFill>
                  <a:srgbClr val="D0CECE"/>
                </a:solidFill>
                <a:latin typeface="Trebuchet MS"/>
                <a:cs typeface="Trebuchet MS"/>
              </a:rPr>
              <a:t>ee</a:t>
            </a:r>
            <a:r>
              <a:rPr sz="700" i="1" spc="5" dirty="0">
                <a:solidFill>
                  <a:srgbClr val="D0CECE"/>
                </a:solidFill>
                <a:latin typeface="Trebuchet MS"/>
                <a:cs typeface="Trebuchet MS"/>
              </a:rPr>
              <a:t>p</a:t>
            </a:r>
            <a:r>
              <a:rPr sz="700" i="1" spc="-45" dirty="0">
                <a:solidFill>
                  <a:srgbClr val="D0CECE"/>
                </a:solidFill>
                <a:latin typeface="Trebuchet MS"/>
                <a:cs typeface="Trebuchet MS"/>
              </a:rPr>
              <a:t>i</a:t>
            </a:r>
            <a:r>
              <a:rPr sz="700" i="1" spc="-15" dirty="0">
                <a:solidFill>
                  <a:srgbClr val="D0CECE"/>
                </a:solidFill>
                <a:latin typeface="Trebuchet MS"/>
                <a:cs typeface="Trebuchet MS"/>
              </a:rPr>
              <a:t>k</a:t>
            </a:r>
            <a:endParaRPr sz="7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8655" y="1048511"/>
            <a:ext cx="2151888" cy="143865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524679" y="1126299"/>
            <a:ext cx="1981835" cy="471170"/>
          </a:xfrm>
          <a:prstGeom prst="rect">
            <a:avLst/>
          </a:prstGeom>
          <a:solidFill>
            <a:srgbClr val="EE446B"/>
          </a:solidFill>
        </p:spPr>
        <p:txBody>
          <a:bodyPr vert="horz" wrap="square" lIns="0" tIns="34925" rIns="0" bIns="0" rtlCol="0">
            <a:spAutoFit/>
          </a:bodyPr>
          <a:lstStyle/>
          <a:p>
            <a:pPr marL="617220" marR="179070" indent="-430530">
              <a:lnSpc>
                <a:spcPct val="103299"/>
              </a:lnSpc>
              <a:spcBef>
                <a:spcPts val="275"/>
              </a:spcBef>
            </a:pPr>
            <a:r>
              <a:rPr sz="1200" b="1" spc="60" dirty="0">
                <a:solidFill>
                  <a:srgbClr val="FFFFFF"/>
                </a:solidFill>
                <a:latin typeface="Trebuchet MS"/>
                <a:cs typeface="Trebuchet MS"/>
              </a:rPr>
              <a:t>Pengguna</a:t>
            </a:r>
            <a:r>
              <a:rPr sz="12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Trebuchet MS"/>
                <a:cs typeface="Trebuchet MS"/>
              </a:rPr>
              <a:t>Internet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Trebuchet MS"/>
                <a:cs typeface="Trebuchet MS"/>
              </a:rPr>
              <a:t>di </a:t>
            </a:r>
            <a:r>
              <a:rPr sz="12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55" dirty="0">
                <a:solidFill>
                  <a:srgbClr val="FFFFFF"/>
                </a:solidFill>
                <a:latin typeface="Trebuchet MS"/>
                <a:cs typeface="Trebuchet MS"/>
              </a:rPr>
              <a:t>Indonesia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24679" y="1597256"/>
            <a:ext cx="1981835" cy="811530"/>
          </a:xfrm>
          <a:prstGeom prst="rect">
            <a:avLst/>
          </a:prstGeom>
          <a:solidFill>
            <a:srgbClr val="DDEAF6"/>
          </a:solidFill>
        </p:spPr>
        <p:txBody>
          <a:bodyPr vert="horz" wrap="square" lIns="0" tIns="26034" rIns="0" bIns="0" rtlCol="0">
            <a:spAutoFit/>
          </a:bodyPr>
          <a:lstStyle/>
          <a:p>
            <a:pPr marL="29845" algn="ctr">
              <a:lnSpc>
                <a:spcPct val="100000"/>
              </a:lnSpc>
              <a:spcBef>
                <a:spcPts val="204"/>
              </a:spcBef>
            </a:pPr>
            <a:r>
              <a:rPr sz="2000" b="1" spc="-60" dirty="0">
                <a:solidFill>
                  <a:srgbClr val="3F85AB"/>
                </a:solidFill>
                <a:latin typeface="Trebuchet MS"/>
                <a:cs typeface="Trebuchet MS"/>
              </a:rPr>
              <a:t>202,6</a:t>
            </a:r>
            <a:r>
              <a:rPr sz="2000" b="1" spc="-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-409" dirty="0">
                <a:solidFill>
                  <a:srgbClr val="3F85AB"/>
                </a:solidFill>
                <a:latin typeface="Trebuchet MS"/>
                <a:cs typeface="Trebuchet MS"/>
              </a:rPr>
              <a:t>J</a:t>
            </a:r>
            <a:r>
              <a:rPr sz="2000" b="1" spc="125" dirty="0">
                <a:solidFill>
                  <a:srgbClr val="3F85AB"/>
                </a:solidFill>
                <a:latin typeface="Trebuchet MS"/>
                <a:cs typeface="Trebuchet MS"/>
              </a:rPr>
              <a:t>u</a:t>
            </a:r>
            <a:r>
              <a:rPr sz="2000" b="1" spc="65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2000" b="1" spc="1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endParaRPr sz="2000">
              <a:latin typeface="Trebuchet MS"/>
              <a:cs typeface="Trebuchet MS"/>
            </a:endParaRPr>
          </a:p>
          <a:p>
            <a:pPr marL="29209" algn="ctr">
              <a:lnSpc>
                <a:spcPct val="100000"/>
              </a:lnSpc>
              <a:spcBef>
                <a:spcPts val="10"/>
              </a:spcBef>
            </a:pPr>
            <a:r>
              <a:rPr sz="1200" spc="35" dirty="0">
                <a:solidFill>
                  <a:srgbClr val="3F85AB"/>
                </a:solidFill>
                <a:latin typeface="Microsoft Sans Serif"/>
                <a:cs typeface="Microsoft Sans Serif"/>
              </a:rPr>
              <a:t>orang</a:t>
            </a:r>
            <a:endParaRPr sz="1200">
              <a:latin typeface="Microsoft Sans Serif"/>
              <a:cs typeface="Microsoft Sans Serif"/>
            </a:endParaRPr>
          </a:p>
          <a:p>
            <a:pPr marL="76835" algn="ctr">
              <a:lnSpc>
                <a:spcPct val="100000"/>
              </a:lnSpc>
              <a:spcBef>
                <a:spcPts val="925"/>
              </a:spcBef>
            </a:pP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(</a:t>
            </a:r>
            <a:r>
              <a:rPr sz="800" i="1" spc="-45" dirty="0">
                <a:solidFill>
                  <a:srgbClr val="3F85AB"/>
                </a:solidFill>
                <a:latin typeface="Trebuchet MS"/>
                <a:cs typeface="Trebuchet MS"/>
              </a:rPr>
              <a:t>W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o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800" i="1" spc="-5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800" i="1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-55" dirty="0">
                <a:solidFill>
                  <a:srgbClr val="3F85AB"/>
                </a:solidFill>
                <a:latin typeface="Trebuchet MS"/>
                <a:cs typeface="Trebuchet MS"/>
              </a:rPr>
              <a:t>l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H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oot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800" i="1" spc="-20" dirty="0">
                <a:solidFill>
                  <a:srgbClr val="3F85AB"/>
                </a:solidFill>
                <a:latin typeface="Trebuchet MS"/>
                <a:cs typeface="Trebuchet MS"/>
              </a:rPr>
              <a:t>u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800" i="1" spc="-8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2021</a:t>
            </a:r>
            <a:r>
              <a:rPr sz="800" i="1" spc="-70" dirty="0">
                <a:solidFill>
                  <a:srgbClr val="3F85AB"/>
                </a:solidFill>
                <a:latin typeface="Trebuchet MS"/>
                <a:cs typeface="Trebuchet MS"/>
              </a:rPr>
              <a:t>)</a:t>
            </a:r>
            <a:endParaRPr sz="80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9584" y="1054608"/>
            <a:ext cx="2151888" cy="143865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615068" y="1133971"/>
            <a:ext cx="1981835" cy="471170"/>
          </a:xfrm>
          <a:prstGeom prst="rect">
            <a:avLst/>
          </a:prstGeom>
          <a:solidFill>
            <a:srgbClr val="FCB038"/>
          </a:solidFill>
        </p:spPr>
        <p:txBody>
          <a:bodyPr vert="horz" wrap="square" lIns="0" tIns="130810" rIns="0" bIns="0" rtlCol="0">
            <a:spAutoFit/>
          </a:bodyPr>
          <a:lstStyle/>
          <a:p>
            <a:pPr marL="500380">
              <a:lnSpc>
                <a:spcPct val="100000"/>
              </a:lnSpc>
              <a:spcBef>
                <a:spcPts val="1030"/>
              </a:spcBef>
            </a:pPr>
            <a:r>
              <a:rPr sz="1200" b="1" spc="80" dirty="0">
                <a:solidFill>
                  <a:srgbClr val="FFFFFF"/>
                </a:solidFill>
                <a:latin typeface="Trebuchet MS"/>
                <a:cs typeface="Trebuchet MS"/>
              </a:rPr>
              <a:t>Du</a:t>
            </a:r>
            <a:r>
              <a:rPr sz="1200" b="1" spc="6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b="1" spc="8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b="1" spc="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b="1" spc="90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b="1" spc="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15068" y="1604928"/>
            <a:ext cx="1981835" cy="811530"/>
          </a:xfrm>
          <a:prstGeom prst="rect">
            <a:avLst/>
          </a:prstGeom>
          <a:solidFill>
            <a:srgbClr val="DDEAF6"/>
          </a:solidFill>
        </p:spPr>
        <p:txBody>
          <a:bodyPr vert="horz" wrap="square" lIns="0" tIns="27305" rIns="0" bIns="0" rtlCol="0">
            <a:spAutoFit/>
          </a:bodyPr>
          <a:lstStyle/>
          <a:p>
            <a:pPr marL="30480" algn="ctr">
              <a:lnSpc>
                <a:spcPts val="2390"/>
              </a:lnSpc>
              <a:spcBef>
                <a:spcPts val="215"/>
              </a:spcBef>
            </a:pPr>
            <a:r>
              <a:rPr sz="2000" b="1" spc="-35" dirty="0">
                <a:solidFill>
                  <a:srgbClr val="3F85AB"/>
                </a:solidFill>
                <a:latin typeface="Trebuchet MS"/>
                <a:cs typeface="Trebuchet MS"/>
              </a:rPr>
              <a:t>8</a:t>
            </a:r>
            <a:r>
              <a:rPr sz="2000" b="1" spc="-10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85" dirty="0">
                <a:solidFill>
                  <a:srgbClr val="3F85AB"/>
                </a:solidFill>
                <a:latin typeface="Trebuchet MS"/>
                <a:cs typeface="Trebuchet MS"/>
              </a:rPr>
              <a:t>jam</a:t>
            </a:r>
            <a:r>
              <a:rPr sz="2000" b="1" spc="-9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-35" dirty="0">
                <a:solidFill>
                  <a:srgbClr val="3F85AB"/>
                </a:solidFill>
                <a:latin typeface="Trebuchet MS"/>
                <a:cs typeface="Trebuchet MS"/>
              </a:rPr>
              <a:t>52</a:t>
            </a:r>
            <a:r>
              <a:rPr sz="2000" b="1" spc="-10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95" dirty="0">
                <a:solidFill>
                  <a:srgbClr val="3F85AB"/>
                </a:solidFill>
                <a:latin typeface="Trebuchet MS"/>
                <a:cs typeface="Trebuchet MS"/>
              </a:rPr>
              <a:t>menit</a:t>
            </a:r>
            <a:endParaRPr sz="2000">
              <a:latin typeface="Trebuchet MS"/>
              <a:cs typeface="Trebuchet MS"/>
            </a:endParaRPr>
          </a:p>
          <a:p>
            <a:pPr marL="30480" algn="ctr">
              <a:lnSpc>
                <a:spcPts val="1430"/>
              </a:lnSpc>
            </a:pPr>
            <a:r>
              <a:rPr sz="1200" spc="50" dirty="0">
                <a:solidFill>
                  <a:srgbClr val="3F85AB"/>
                </a:solidFill>
                <a:latin typeface="Microsoft Sans Serif"/>
                <a:cs typeface="Microsoft Sans Serif"/>
              </a:rPr>
              <a:t>per</a:t>
            </a:r>
            <a:r>
              <a:rPr sz="1200" spc="-45" dirty="0">
                <a:solidFill>
                  <a:srgbClr val="3F85AB"/>
                </a:solidFill>
                <a:latin typeface="Microsoft Sans Serif"/>
                <a:cs typeface="Microsoft Sans Serif"/>
              </a:rPr>
              <a:t> </a:t>
            </a:r>
            <a:r>
              <a:rPr sz="1200" spc="40" dirty="0">
                <a:solidFill>
                  <a:srgbClr val="3F85AB"/>
                </a:solidFill>
                <a:latin typeface="Microsoft Sans Serif"/>
                <a:cs typeface="Microsoft Sans Serif"/>
              </a:rPr>
              <a:t>hari</a:t>
            </a:r>
            <a:endParaRPr sz="1200">
              <a:latin typeface="Microsoft Sans Serif"/>
              <a:cs typeface="Microsoft Sans Serif"/>
            </a:endParaRPr>
          </a:p>
          <a:p>
            <a:pPr marL="76835" algn="ctr">
              <a:lnSpc>
                <a:spcPct val="100000"/>
              </a:lnSpc>
              <a:spcBef>
                <a:spcPts val="955"/>
              </a:spcBef>
            </a:pP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(</a:t>
            </a:r>
            <a:r>
              <a:rPr sz="800" i="1" spc="-45" dirty="0">
                <a:solidFill>
                  <a:srgbClr val="3F85AB"/>
                </a:solidFill>
                <a:latin typeface="Trebuchet MS"/>
                <a:cs typeface="Trebuchet MS"/>
              </a:rPr>
              <a:t>W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o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ia</a:t>
            </a:r>
            <a:r>
              <a:rPr sz="800" i="1" spc="-55" dirty="0">
                <a:solidFill>
                  <a:srgbClr val="3F85AB"/>
                </a:solidFill>
                <a:latin typeface="Trebuchet MS"/>
                <a:cs typeface="Trebuchet MS"/>
              </a:rPr>
              <a:t>l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800" i="1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H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oo</a:t>
            </a:r>
            <a:r>
              <a:rPr sz="800" i="1" spc="-8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u</a:t>
            </a:r>
            <a:r>
              <a:rPr sz="800" i="1" spc="-6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800" i="1" spc="-7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2021)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402080" y="2450592"/>
            <a:ext cx="4300855" cy="1438910"/>
            <a:chOff x="1402080" y="2450592"/>
            <a:chExt cx="4300855" cy="143891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80" y="2450592"/>
              <a:ext cx="4300728" cy="143865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07510" y="2999605"/>
              <a:ext cx="4089400" cy="811530"/>
            </a:xfrm>
            <a:custGeom>
              <a:avLst/>
              <a:gdLst/>
              <a:ahLst/>
              <a:cxnLst/>
              <a:rect l="l" t="t" r="r" b="b"/>
              <a:pathLst>
                <a:path w="4089400" h="811529">
                  <a:moveTo>
                    <a:pt x="0" y="811439"/>
                  </a:moveTo>
                  <a:lnTo>
                    <a:pt x="4088942" y="811439"/>
                  </a:lnTo>
                  <a:lnTo>
                    <a:pt x="4088942" y="0"/>
                  </a:lnTo>
                  <a:lnTo>
                    <a:pt x="0" y="0"/>
                  </a:lnTo>
                  <a:lnTo>
                    <a:pt x="0" y="811439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07510" y="2528649"/>
            <a:ext cx="4089400" cy="471170"/>
          </a:xfrm>
          <a:prstGeom prst="rect">
            <a:avLst/>
          </a:prstGeom>
          <a:solidFill>
            <a:srgbClr val="3F85AB"/>
          </a:solidFill>
        </p:spPr>
        <p:txBody>
          <a:bodyPr vert="horz" wrap="square" lIns="0" tIns="132080" rIns="0" bIns="0" rtlCol="0">
            <a:spAutoFit/>
          </a:bodyPr>
          <a:lstStyle/>
          <a:p>
            <a:pPr marL="1247775">
              <a:lnSpc>
                <a:spcPct val="100000"/>
              </a:lnSpc>
              <a:spcBef>
                <a:spcPts val="1040"/>
              </a:spcBef>
            </a:pPr>
            <a:r>
              <a:rPr sz="1200" b="1" spc="50" dirty="0">
                <a:solidFill>
                  <a:srgbClr val="FFFFFF"/>
                </a:solidFill>
                <a:latin typeface="Trebuchet MS"/>
                <a:cs typeface="Trebuchet MS"/>
              </a:rPr>
              <a:t>Nilai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55" dirty="0">
                <a:solidFill>
                  <a:srgbClr val="FFFFFF"/>
                </a:solidFill>
                <a:latin typeface="Trebuchet MS"/>
                <a:cs typeface="Trebuchet MS"/>
              </a:rPr>
              <a:t>Ekonomi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69797" y="3015996"/>
            <a:ext cx="3773170" cy="76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931670" algn="l"/>
              </a:tabLst>
            </a:pPr>
            <a:r>
              <a:rPr sz="2000" b="1" spc="130" dirty="0">
                <a:solidFill>
                  <a:srgbClr val="3F85AB"/>
                </a:solidFill>
                <a:latin typeface="Trebuchet MS"/>
                <a:cs typeface="Trebuchet MS"/>
              </a:rPr>
              <a:t>U</a:t>
            </a:r>
            <a:r>
              <a:rPr sz="2000" b="1" spc="9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2000" b="1" spc="19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2000" b="1" spc="-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-40" dirty="0">
                <a:solidFill>
                  <a:srgbClr val="3F85AB"/>
                </a:solidFill>
                <a:latin typeface="Trebuchet MS"/>
                <a:cs typeface="Trebuchet MS"/>
              </a:rPr>
              <a:t>7</a:t>
            </a:r>
            <a:r>
              <a:rPr sz="2000" b="1" spc="-35" dirty="0">
                <a:solidFill>
                  <a:srgbClr val="3F85AB"/>
                </a:solidFill>
                <a:latin typeface="Trebuchet MS"/>
                <a:cs typeface="Trebuchet MS"/>
              </a:rPr>
              <a:t>0</a:t>
            </a:r>
            <a:r>
              <a:rPr sz="2000" b="1" spc="-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395" dirty="0">
                <a:solidFill>
                  <a:srgbClr val="3F85AB"/>
                </a:solidFill>
                <a:latin typeface="Trebuchet MS"/>
                <a:cs typeface="Trebuchet MS"/>
              </a:rPr>
              <a:t>M</a:t>
            </a:r>
            <a:r>
              <a:rPr sz="2000" b="1" spc="1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2000" b="1" spc="20" dirty="0">
                <a:solidFill>
                  <a:srgbClr val="3F85AB"/>
                </a:solidFill>
                <a:latin typeface="Trebuchet MS"/>
                <a:cs typeface="Trebuchet MS"/>
              </a:rPr>
              <a:t>l</a:t>
            </a:r>
            <a:r>
              <a:rPr sz="2000" b="1" spc="1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2000" b="1" spc="1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2000" b="1" spc="50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3F85AB"/>
                </a:solidFill>
                <a:latin typeface="Trebuchet MS"/>
                <a:cs typeface="Trebuchet MS"/>
              </a:rPr>
              <a:t>	</a:t>
            </a:r>
            <a:r>
              <a:rPr sz="2000" b="1" spc="130" dirty="0">
                <a:solidFill>
                  <a:srgbClr val="3F85AB"/>
                </a:solidFill>
                <a:latin typeface="Trebuchet MS"/>
                <a:cs typeface="Trebuchet MS"/>
              </a:rPr>
              <a:t>U</a:t>
            </a:r>
            <a:r>
              <a:rPr sz="2000" b="1" spc="95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2000" b="1" spc="19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2000" b="1" spc="-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-40" dirty="0">
                <a:solidFill>
                  <a:srgbClr val="3F85AB"/>
                </a:solidFill>
                <a:latin typeface="Trebuchet MS"/>
                <a:cs typeface="Trebuchet MS"/>
              </a:rPr>
              <a:t>14</a:t>
            </a:r>
            <a:r>
              <a:rPr sz="2000" b="1" spc="-35" dirty="0">
                <a:solidFill>
                  <a:srgbClr val="3F85AB"/>
                </a:solidFill>
                <a:latin typeface="Trebuchet MS"/>
                <a:cs typeface="Trebuchet MS"/>
              </a:rPr>
              <a:t>6</a:t>
            </a:r>
            <a:r>
              <a:rPr sz="2000" b="1" spc="-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2000" b="1" spc="200" dirty="0">
                <a:solidFill>
                  <a:srgbClr val="3F85AB"/>
                </a:solidFill>
                <a:latin typeface="Trebuchet MS"/>
                <a:cs typeface="Trebuchet MS"/>
              </a:rPr>
              <a:t>Mi</a:t>
            </a:r>
            <a:r>
              <a:rPr sz="2000" b="1" spc="20" dirty="0">
                <a:solidFill>
                  <a:srgbClr val="3F85AB"/>
                </a:solidFill>
                <a:latin typeface="Trebuchet MS"/>
                <a:cs typeface="Trebuchet MS"/>
              </a:rPr>
              <a:t>l</a:t>
            </a:r>
            <a:r>
              <a:rPr sz="2000" b="1" spc="1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2000" b="1" spc="1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2000" b="1" spc="50" dirty="0">
                <a:solidFill>
                  <a:srgbClr val="3F85AB"/>
                </a:solidFill>
                <a:latin typeface="Trebuchet MS"/>
                <a:cs typeface="Trebuchet MS"/>
              </a:rPr>
              <a:t>r</a:t>
            </a:r>
            <a:endParaRPr sz="2000">
              <a:latin typeface="Trebuchet MS"/>
              <a:cs typeface="Trebuchet MS"/>
            </a:endParaRPr>
          </a:p>
          <a:p>
            <a:pPr marL="422909">
              <a:lnSpc>
                <a:spcPct val="100000"/>
              </a:lnSpc>
              <a:spcBef>
                <a:spcPts val="5"/>
              </a:spcBef>
              <a:tabLst>
                <a:tab pos="2426970" algn="l"/>
              </a:tabLst>
            </a:pPr>
            <a:r>
              <a:rPr sz="1200" spc="25" dirty="0">
                <a:solidFill>
                  <a:srgbClr val="3F85AB"/>
                </a:solidFill>
                <a:latin typeface="Microsoft Sans Serif"/>
                <a:cs typeface="Microsoft Sans Serif"/>
              </a:rPr>
              <a:t>Tahun</a:t>
            </a:r>
            <a:r>
              <a:rPr sz="1200" dirty="0">
                <a:solidFill>
                  <a:srgbClr val="3F85AB"/>
                </a:solidFill>
                <a:latin typeface="Microsoft Sans Serif"/>
                <a:cs typeface="Microsoft Sans Serif"/>
              </a:rPr>
              <a:t> </a:t>
            </a:r>
            <a:r>
              <a:rPr sz="1200" spc="15" dirty="0">
                <a:solidFill>
                  <a:srgbClr val="3F85AB"/>
                </a:solidFill>
                <a:latin typeface="Microsoft Sans Serif"/>
                <a:cs typeface="Microsoft Sans Serif"/>
              </a:rPr>
              <a:t>2021	</a:t>
            </a:r>
            <a:r>
              <a:rPr sz="1200" spc="25" dirty="0">
                <a:solidFill>
                  <a:srgbClr val="3F85AB"/>
                </a:solidFill>
                <a:latin typeface="Microsoft Sans Serif"/>
                <a:cs typeface="Microsoft Sans Serif"/>
              </a:rPr>
              <a:t>Tahun</a:t>
            </a:r>
            <a:r>
              <a:rPr sz="1200" spc="-45" dirty="0">
                <a:solidFill>
                  <a:srgbClr val="3F85AB"/>
                </a:solidFill>
                <a:latin typeface="Microsoft Sans Serif"/>
                <a:cs typeface="Microsoft Sans Serif"/>
              </a:rPr>
              <a:t> </a:t>
            </a:r>
            <a:r>
              <a:rPr sz="1200" spc="15" dirty="0">
                <a:solidFill>
                  <a:srgbClr val="3F85AB"/>
                </a:solidFill>
                <a:latin typeface="Microsoft Sans Serif"/>
                <a:cs typeface="Microsoft Sans Serif"/>
              </a:rPr>
              <a:t>2025</a:t>
            </a:r>
            <a:endParaRPr sz="1200">
              <a:latin typeface="Microsoft Sans Serif"/>
              <a:cs typeface="Microsoft Sans Serif"/>
            </a:endParaRPr>
          </a:p>
          <a:p>
            <a:pPr marL="989965">
              <a:lnSpc>
                <a:spcPct val="100000"/>
              </a:lnSpc>
              <a:spcBef>
                <a:spcPts val="975"/>
              </a:spcBef>
            </a:pP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(G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oo</a:t>
            </a:r>
            <a:r>
              <a:rPr sz="800" i="1" spc="-1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l</a:t>
            </a:r>
            <a:r>
              <a:rPr sz="800" i="1" spc="-5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7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30" dirty="0">
                <a:solidFill>
                  <a:srgbClr val="3F85AB"/>
                </a:solidFill>
                <a:latin typeface="Trebuchet MS"/>
                <a:cs typeface="Trebuchet MS"/>
              </a:rPr>
              <a:t>m</a:t>
            </a:r>
            <a:r>
              <a:rPr sz="800" i="1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10" dirty="0">
                <a:solidFill>
                  <a:srgbClr val="3F85AB"/>
                </a:solidFill>
                <a:latin typeface="Trebuchet MS"/>
                <a:cs typeface="Trebuchet MS"/>
              </a:rPr>
              <a:t>s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-75" dirty="0">
                <a:solidFill>
                  <a:srgbClr val="3F85AB"/>
                </a:solidFill>
                <a:latin typeface="Trebuchet MS"/>
                <a:cs typeface="Trebuchet MS"/>
              </a:rPr>
              <a:t>k</a:t>
            </a:r>
            <a:r>
              <a:rPr sz="800" i="1" spc="-50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B</a:t>
            </a:r>
            <a:r>
              <a:rPr sz="800" i="1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in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&amp; 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C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o</a:t>
            </a:r>
            <a:r>
              <a:rPr sz="800" i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2021)</a:t>
            </a:r>
            <a:endParaRPr sz="800">
              <a:latin typeface="Trebuchet MS"/>
              <a:cs typeface="Trebuchet M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592" y="3825240"/>
            <a:ext cx="5532120" cy="536448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88131" y="3900305"/>
            <a:ext cx="5285740" cy="387350"/>
          </a:xfrm>
          <a:prstGeom prst="rect">
            <a:avLst/>
          </a:prstGeom>
          <a:ln w="12700">
            <a:solidFill>
              <a:srgbClr val="3F85AB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1200" b="1" spc="65" dirty="0">
                <a:solidFill>
                  <a:srgbClr val="3F85AB"/>
                </a:solidFill>
                <a:latin typeface="Trebuchet MS"/>
                <a:cs typeface="Trebuchet MS"/>
              </a:rPr>
              <a:t>Perkembangan</a:t>
            </a:r>
            <a:r>
              <a:rPr sz="1200" b="1" spc="-7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55" dirty="0">
                <a:solidFill>
                  <a:srgbClr val="3F85AB"/>
                </a:solidFill>
                <a:latin typeface="Trebuchet MS"/>
                <a:cs typeface="Trebuchet MS"/>
              </a:rPr>
              <a:t>Startup</a:t>
            </a:r>
            <a:r>
              <a:rPr sz="1200" b="1" spc="-6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55" dirty="0">
                <a:solidFill>
                  <a:srgbClr val="3F85AB"/>
                </a:solidFill>
                <a:latin typeface="Trebuchet MS"/>
                <a:cs typeface="Trebuchet MS"/>
              </a:rPr>
              <a:t>Indonesia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48516" y="4367359"/>
            <a:ext cx="1063625" cy="1062355"/>
          </a:xfrm>
          <a:custGeom>
            <a:avLst/>
            <a:gdLst/>
            <a:ahLst/>
            <a:cxnLst/>
            <a:rect l="l" t="t" r="r" b="b"/>
            <a:pathLst>
              <a:path w="1063625" h="1062354">
                <a:moveTo>
                  <a:pt x="531544" y="0"/>
                </a:moveTo>
                <a:lnTo>
                  <a:pt x="483163" y="2170"/>
                </a:lnTo>
                <a:lnTo>
                  <a:pt x="435998" y="8556"/>
                </a:lnTo>
                <a:lnTo>
                  <a:pt x="390238" y="18971"/>
                </a:lnTo>
                <a:lnTo>
                  <a:pt x="346071" y="33227"/>
                </a:lnTo>
                <a:lnTo>
                  <a:pt x="303683" y="51137"/>
                </a:lnTo>
                <a:lnTo>
                  <a:pt x="263263" y="72512"/>
                </a:lnTo>
                <a:lnTo>
                  <a:pt x="224998" y="97166"/>
                </a:lnTo>
                <a:lnTo>
                  <a:pt x="189076" y="124911"/>
                </a:lnTo>
                <a:lnTo>
                  <a:pt x="155685" y="155560"/>
                </a:lnTo>
                <a:lnTo>
                  <a:pt x="125012" y="188924"/>
                </a:lnTo>
                <a:lnTo>
                  <a:pt x="97245" y="224817"/>
                </a:lnTo>
                <a:lnTo>
                  <a:pt x="72571" y="263051"/>
                </a:lnTo>
                <a:lnTo>
                  <a:pt x="51178" y="303439"/>
                </a:lnTo>
                <a:lnTo>
                  <a:pt x="33254" y="345792"/>
                </a:lnTo>
                <a:lnTo>
                  <a:pt x="18987" y="389924"/>
                </a:lnTo>
                <a:lnTo>
                  <a:pt x="8563" y="435647"/>
                </a:lnTo>
                <a:lnTo>
                  <a:pt x="2172" y="482774"/>
                </a:lnTo>
                <a:lnTo>
                  <a:pt x="0" y="531116"/>
                </a:lnTo>
                <a:lnTo>
                  <a:pt x="2172" y="579458"/>
                </a:lnTo>
                <a:lnTo>
                  <a:pt x="8563" y="626585"/>
                </a:lnTo>
                <a:lnTo>
                  <a:pt x="18987" y="672308"/>
                </a:lnTo>
                <a:lnTo>
                  <a:pt x="33254" y="716440"/>
                </a:lnTo>
                <a:lnTo>
                  <a:pt x="51178" y="758793"/>
                </a:lnTo>
                <a:lnTo>
                  <a:pt x="72571" y="799180"/>
                </a:lnTo>
                <a:lnTo>
                  <a:pt x="97245" y="837414"/>
                </a:lnTo>
                <a:lnTo>
                  <a:pt x="125012" y="873307"/>
                </a:lnTo>
                <a:lnTo>
                  <a:pt x="155685" y="906672"/>
                </a:lnTo>
                <a:lnTo>
                  <a:pt x="189076" y="937320"/>
                </a:lnTo>
                <a:lnTo>
                  <a:pt x="224998" y="965065"/>
                </a:lnTo>
                <a:lnTo>
                  <a:pt x="263263" y="989719"/>
                </a:lnTo>
                <a:lnTo>
                  <a:pt x="303683" y="1011095"/>
                </a:lnTo>
                <a:lnTo>
                  <a:pt x="346071" y="1029005"/>
                </a:lnTo>
                <a:lnTo>
                  <a:pt x="390238" y="1043261"/>
                </a:lnTo>
                <a:lnTo>
                  <a:pt x="435998" y="1053676"/>
                </a:lnTo>
                <a:lnTo>
                  <a:pt x="483163" y="1060062"/>
                </a:lnTo>
                <a:lnTo>
                  <a:pt x="531544" y="1062233"/>
                </a:lnTo>
                <a:lnTo>
                  <a:pt x="579925" y="1060062"/>
                </a:lnTo>
                <a:lnTo>
                  <a:pt x="627090" y="1053676"/>
                </a:lnTo>
                <a:lnTo>
                  <a:pt x="672849" y="1043261"/>
                </a:lnTo>
                <a:lnTo>
                  <a:pt x="717017" y="1029005"/>
                </a:lnTo>
                <a:lnTo>
                  <a:pt x="759404" y="1011095"/>
                </a:lnTo>
                <a:lnTo>
                  <a:pt x="799824" y="989719"/>
                </a:lnTo>
                <a:lnTo>
                  <a:pt x="838089" y="965065"/>
                </a:lnTo>
                <a:lnTo>
                  <a:pt x="874011" y="937320"/>
                </a:lnTo>
                <a:lnTo>
                  <a:pt x="907402" y="906672"/>
                </a:lnTo>
                <a:lnTo>
                  <a:pt x="938075" y="873307"/>
                </a:lnTo>
                <a:lnTo>
                  <a:pt x="965842" y="837414"/>
                </a:lnTo>
                <a:lnTo>
                  <a:pt x="990516" y="799180"/>
                </a:lnTo>
                <a:lnTo>
                  <a:pt x="1011909" y="758793"/>
                </a:lnTo>
                <a:lnTo>
                  <a:pt x="1029833" y="716440"/>
                </a:lnTo>
                <a:lnTo>
                  <a:pt x="1044100" y="672308"/>
                </a:lnTo>
                <a:lnTo>
                  <a:pt x="1054523" y="626585"/>
                </a:lnTo>
                <a:lnTo>
                  <a:pt x="1060915" y="579458"/>
                </a:lnTo>
                <a:lnTo>
                  <a:pt x="1063087" y="531116"/>
                </a:lnTo>
                <a:lnTo>
                  <a:pt x="1060915" y="482774"/>
                </a:lnTo>
                <a:lnTo>
                  <a:pt x="1054523" y="435647"/>
                </a:lnTo>
                <a:lnTo>
                  <a:pt x="1044100" y="389924"/>
                </a:lnTo>
                <a:lnTo>
                  <a:pt x="1029833" y="345792"/>
                </a:lnTo>
                <a:lnTo>
                  <a:pt x="1011909" y="303439"/>
                </a:lnTo>
                <a:lnTo>
                  <a:pt x="990516" y="263051"/>
                </a:lnTo>
                <a:lnTo>
                  <a:pt x="965842" y="224817"/>
                </a:lnTo>
                <a:lnTo>
                  <a:pt x="938075" y="188924"/>
                </a:lnTo>
                <a:lnTo>
                  <a:pt x="907402" y="155560"/>
                </a:lnTo>
                <a:lnTo>
                  <a:pt x="874011" y="124911"/>
                </a:lnTo>
                <a:lnTo>
                  <a:pt x="838089" y="97166"/>
                </a:lnTo>
                <a:lnTo>
                  <a:pt x="799824" y="72512"/>
                </a:lnTo>
                <a:lnTo>
                  <a:pt x="759404" y="51137"/>
                </a:lnTo>
                <a:lnTo>
                  <a:pt x="717017" y="33227"/>
                </a:lnTo>
                <a:lnTo>
                  <a:pt x="672849" y="18971"/>
                </a:lnTo>
                <a:lnTo>
                  <a:pt x="627090" y="8556"/>
                </a:lnTo>
                <a:lnTo>
                  <a:pt x="579925" y="2170"/>
                </a:lnTo>
                <a:lnTo>
                  <a:pt x="531544" y="0"/>
                </a:lnTo>
                <a:close/>
              </a:path>
            </a:pathLst>
          </a:custGeom>
          <a:solidFill>
            <a:srgbClr val="3F85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753827" y="4471670"/>
            <a:ext cx="652780" cy="751205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9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900" spc="55" dirty="0">
                <a:solidFill>
                  <a:srgbClr val="FFFFFF"/>
                </a:solidFill>
                <a:latin typeface="Trebuchet MS"/>
                <a:cs typeface="Trebuchet MS"/>
              </a:rPr>
              <a:t>hu</a:t>
            </a:r>
            <a:r>
              <a:rPr sz="900" spc="6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9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35" dirty="0">
                <a:solidFill>
                  <a:srgbClr val="FFFFFF"/>
                </a:solidFill>
                <a:latin typeface="Trebuchet MS"/>
                <a:cs typeface="Trebuchet MS"/>
              </a:rPr>
              <a:t>202</a:t>
            </a:r>
            <a:r>
              <a:rPr sz="900" spc="4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900">
              <a:latin typeface="Trebuchet MS"/>
              <a:cs typeface="Trebuchet MS"/>
            </a:endParaRPr>
          </a:p>
          <a:p>
            <a:pPr marL="65405">
              <a:lnSpc>
                <a:spcPct val="100000"/>
              </a:lnSpc>
              <a:spcBef>
                <a:spcPts val="825"/>
              </a:spcBef>
            </a:pPr>
            <a:r>
              <a:rPr sz="1800" spc="-60" dirty="0">
                <a:solidFill>
                  <a:srgbClr val="FFFFFF"/>
                </a:solidFill>
                <a:latin typeface="Courier New"/>
                <a:cs typeface="Courier New"/>
              </a:rPr>
              <a:t>5562</a:t>
            </a:r>
            <a:endParaRPr sz="1800">
              <a:latin typeface="Courier New"/>
              <a:cs typeface="Courier New"/>
            </a:endParaRPr>
          </a:p>
          <a:p>
            <a:pPr marL="81915">
              <a:lnSpc>
                <a:spcPct val="100000"/>
              </a:lnSpc>
              <a:spcBef>
                <a:spcPts val="35"/>
              </a:spcBef>
            </a:pPr>
            <a:r>
              <a:rPr sz="1000" spc="-40" dirty="0">
                <a:solidFill>
                  <a:srgbClr val="FFFFFF"/>
                </a:solidFill>
                <a:latin typeface="Verdana"/>
                <a:cs typeface="Verdana"/>
              </a:rPr>
              <a:t>startups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519029" y="5913186"/>
            <a:ext cx="443865" cy="480695"/>
            <a:chOff x="1519029" y="5913186"/>
            <a:chExt cx="443865" cy="480695"/>
          </a:xfrm>
        </p:grpSpPr>
        <p:sp>
          <p:nvSpPr>
            <p:cNvPr id="31" name="object 31"/>
            <p:cNvSpPr/>
            <p:nvPr/>
          </p:nvSpPr>
          <p:spPr>
            <a:xfrm>
              <a:off x="1832820" y="5917948"/>
              <a:ext cx="125095" cy="438150"/>
            </a:xfrm>
            <a:custGeom>
              <a:avLst/>
              <a:gdLst/>
              <a:ahLst/>
              <a:cxnLst/>
              <a:rect l="l" t="t" r="r" b="b"/>
              <a:pathLst>
                <a:path w="125094" h="438150">
                  <a:moveTo>
                    <a:pt x="124962" y="0"/>
                  </a:moveTo>
                  <a:lnTo>
                    <a:pt x="0" y="437577"/>
                  </a:lnTo>
                </a:path>
              </a:pathLst>
            </a:custGeom>
            <a:ln w="9525">
              <a:solidFill>
                <a:srgbClr val="3F85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19029" y="6317426"/>
              <a:ext cx="314325" cy="76200"/>
            </a:xfrm>
            <a:custGeom>
              <a:avLst/>
              <a:gdLst/>
              <a:ahLst/>
              <a:cxnLst/>
              <a:rect l="l" t="t" r="r" b="b"/>
              <a:pathLst>
                <a:path w="314325" h="76200">
                  <a:moveTo>
                    <a:pt x="38100" y="0"/>
                  </a:moveTo>
                  <a:lnTo>
                    <a:pt x="23269" y="2994"/>
                  </a:lnTo>
                  <a:lnTo>
                    <a:pt x="11159" y="11159"/>
                  </a:lnTo>
                  <a:lnTo>
                    <a:pt x="2994" y="23269"/>
                  </a:lnTo>
                  <a:lnTo>
                    <a:pt x="0" y="38100"/>
                  </a:lnTo>
                  <a:lnTo>
                    <a:pt x="2994" y="52930"/>
                  </a:lnTo>
                  <a:lnTo>
                    <a:pt x="11159" y="65040"/>
                  </a:lnTo>
                  <a:lnTo>
                    <a:pt x="23269" y="73205"/>
                  </a:lnTo>
                  <a:lnTo>
                    <a:pt x="38100" y="76200"/>
                  </a:lnTo>
                  <a:lnTo>
                    <a:pt x="52929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5238" y="42862"/>
                  </a:lnTo>
                  <a:lnTo>
                    <a:pt x="38100" y="42862"/>
                  </a:lnTo>
                  <a:lnTo>
                    <a:pt x="38100" y="33337"/>
                  </a:lnTo>
                  <a:lnTo>
                    <a:pt x="75238" y="33337"/>
                  </a:lnTo>
                  <a:lnTo>
                    <a:pt x="73205" y="23269"/>
                  </a:lnTo>
                  <a:lnTo>
                    <a:pt x="65040" y="11159"/>
                  </a:lnTo>
                  <a:lnTo>
                    <a:pt x="52929" y="2994"/>
                  </a:lnTo>
                  <a:lnTo>
                    <a:pt x="38100" y="0"/>
                  </a:lnTo>
                  <a:close/>
                </a:path>
                <a:path w="314325" h="76200">
                  <a:moveTo>
                    <a:pt x="75238" y="33337"/>
                  </a:moveTo>
                  <a:lnTo>
                    <a:pt x="38100" y="33337"/>
                  </a:lnTo>
                  <a:lnTo>
                    <a:pt x="38100" y="42862"/>
                  </a:lnTo>
                  <a:lnTo>
                    <a:pt x="75238" y="42861"/>
                  </a:lnTo>
                  <a:lnTo>
                    <a:pt x="76200" y="38099"/>
                  </a:lnTo>
                  <a:lnTo>
                    <a:pt x="75238" y="33337"/>
                  </a:lnTo>
                  <a:close/>
                </a:path>
                <a:path w="314325" h="76200">
                  <a:moveTo>
                    <a:pt x="313791" y="33336"/>
                  </a:moveTo>
                  <a:lnTo>
                    <a:pt x="75238" y="33337"/>
                  </a:lnTo>
                  <a:lnTo>
                    <a:pt x="76199" y="38100"/>
                  </a:lnTo>
                  <a:lnTo>
                    <a:pt x="75238" y="42862"/>
                  </a:lnTo>
                  <a:lnTo>
                    <a:pt x="313791" y="42861"/>
                  </a:lnTo>
                  <a:lnTo>
                    <a:pt x="313791" y="33336"/>
                  </a:lnTo>
                  <a:close/>
                </a:path>
              </a:pathLst>
            </a:custGeom>
            <a:solidFill>
              <a:srgbClr val="3F85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92264" y="4306316"/>
            <a:ext cx="1354455" cy="2280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90"/>
              </a:lnSpc>
              <a:spcBef>
                <a:spcPts val="100"/>
              </a:spcBef>
            </a:pPr>
            <a:r>
              <a:rPr sz="3600" b="1" spc="-110" dirty="0">
                <a:solidFill>
                  <a:srgbClr val="3F85AB"/>
                </a:solidFill>
                <a:latin typeface="Courier New"/>
                <a:cs typeface="Courier New"/>
              </a:rPr>
              <a:t>1</a:t>
            </a:r>
            <a:r>
              <a:rPr sz="3600" b="1" spc="-1705" dirty="0">
                <a:solidFill>
                  <a:srgbClr val="3F85AB"/>
                </a:solidFill>
                <a:latin typeface="Courier New"/>
                <a:cs typeface="Courier New"/>
              </a:rPr>
              <a:t> 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De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c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a</a:t>
            </a:r>
            <a:r>
              <a:rPr sz="1300" spc="-20" dirty="0">
                <a:solidFill>
                  <a:srgbClr val="3F85AB"/>
                </a:solidFill>
                <a:latin typeface="Lucida Sans Unicode"/>
                <a:cs typeface="Lucida Sans Unicode"/>
              </a:rPr>
              <a:t>c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o</a:t>
            </a:r>
            <a:r>
              <a:rPr sz="1300" spc="-20" dirty="0">
                <a:solidFill>
                  <a:srgbClr val="3F85AB"/>
                </a:solidFill>
                <a:latin typeface="Lucida Sans Unicode"/>
                <a:cs typeface="Lucida Sans Unicode"/>
              </a:rPr>
              <a:t>r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n</a:t>
            </a:r>
            <a:endParaRPr sz="1300">
              <a:latin typeface="Lucida Sans Unicode"/>
              <a:cs typeface="Lucida Sans Unicode"/>
            </a:endParaRPr>
          </a:p>
          <a:p>
            <a:pPr marL="31115">
              <a:lnSpc>
                <a:spcPts val="4190"/>
              </a:lnSpc>
            </a:pPr>
            <a:r>
              <a:rPr sz="3600" b="1" spc="-110" dirty="0">
                <a:solidFill>
                  <a:srgbClr val="3F85AB"/>
                </a:solidFill>
                <a:latin typeface="Courier New"/>
                <a:cs typeface="Courier New"/>
              </a:rPr>
              <a:t>8</a:t>
            </a:r>
            <a:r>
              <a:rPr sz="3600" b="1" spc="-1705" dirty="0">
                <a:solidFill>
                  <a:srgbClr val="3F85AB"/>
                </a:solidFill>
                <a:latin typeface="Courier New"/>
                <a:cs typeface="Courier New"/>
              </a:rPr>
              <a:t> </a:t>
            </a:r>
            <a:r>
              <a:rPr sz="1300" spc="15" dirty="0">
                <a:solidFill>
                  <a:srgbClr val="3F85AB"/>
                </a:solidFill>
                <a:latin typeface="Lucida Sans Unicode"/>
                <a:cs typeface="Lucida Sans Unicode"/>
              </a:rPr>
              <a:t>Un</a:t>
            </a:r>
            <a:r>
              <a:rPr sz="1300" spc="-55" dirty="0">
                <a:solidFill>
                  <a:srgbClr val="3F85AB"/>
                </a:solidFill>
                <a:latin typeface="Lucida Sans Unicode"/>
                <a:cs typeface="Lucida Sans Unicode"/>
              </a:rPr>
              <a:t>i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c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or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n</a:t>
            </a:r>
            <a:endParaRPr sz="1300">
              <a:latin typeface="Lucida Sans Unicode"/>
              <a:cs typeface="Lucida Sans Unicode"/>
            </a:endParaRPr>
          </a:p>
          <a:p>
            <a:pPr marL="63500" marR="5080">
              <a:lnSpc>
                <a:spcPts val="1200"/>
              </a:lnSpc>
              <a:spcBef>
                <a:spcPts val="3404"/>
              </a:spcBef>
            </a:pPr>
            <a:r>
              <a:rPr sz="1000" b="1" spc="15" dirty="0">
                <a:solidFill>
                  <a:srgbClr val="3F85AB"/>
                </a:solidFill>
                <a:latin typeface="Trebuchet MS"/>
                <a:cs typeface="Trebuchet MS"/>
              </a:rPr>
              <a:t>Jakarta </a:t>
            </a:r>
            <a:r>
              <a:rPr sz="1000" b="1" spc="40" dirty="0">
                <a:solidFill>
                  <a:srgbClr val="3F85AB"/>
                </a:solidFill>
                <a:latin typeface="Trebuchet MS"/>
                <a:cs typeface="Trebuchet MS"/>
              </a:rPr>
              <a:t>mewakili </a:t>
            </a:r>
            <a:r>
              <a:rPr sz="1000" b="1" spc="45" dirty="0">
                <a:solidFill>
                  <a:srgbClr val="3F85AB"/>
                </a:solidFill>
                <a:latin typeface="Trebuchet MS"/>
                <a:cs typeface="Trebuchet MS"/>
              </a:rPr>
              <a:t> Indonesia</a:t>
            </a:r>
            <a:r>
              <a:rPr sz="1000" b="1" spc="-6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000" b="1" spc="30" dirty="0">
                <a:solidFill>
                  <a:srgbClr val="3F85AB"/>
                </a:solidFill>
                <a:latin typeface="Trebuchet MS"/>
                <a:cs typeface="Trebuchet MS"/>
              </a:rPr>
              <a:t>di</a:t>
            </a:r>
            <a:r>
              <a:rPr sz="1000" b="1" spc="-5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000" b="1" spc="40" dirty="0">
                <a:solidFill>
                  <a:srgbClr val="3F85AB"/>
                </a:solidFill>
                <a:latin typeface="Trebuchet MS"/>
                <a:cs typeface="Trebuchet MS"/>
              </a:rPr>
              <a:t>posisi</a:t>
            </a:r>
            <a:r>
              <a:rPr sz="1000" b="1" spc="-6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000" b="1" spc="-20" dirty="0">
                <a:solidFill>
                  <a:srgbClr val="3F85AB"/>
                </a:solidFill>
                <a:latin typeface="Trebuchet MS"/>
                <a:cs typeface="Trebuchet MS"/>
              </a:rPr>
              <a:t>3 </a:t>
            </a:r>
            <a:r>
              <a:rPr sz="1000" b="1" spc="-28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000" b="1" spc="60" dirty="0">
                <a:solidFill>
                  <a:srgbClr val="3F85AB"/>
                </a:solidFill>
                <a:latin typeface="Trebuchet MS"/>
                <a:cs typeface="Trebuchet MS"/>
              </a:rPr>
              <a:t>untuk </a:t>
            </a:r>
            <a:r>
              <a:rPr sz="1000" b="1" spc="40" dirty="0">
                <a:solidFill>
                  <a:srgbClr val="3F85AB"/>
                </a:solidFill>
                <a:latin typeface="Trebuchet MS"/>
                <a:cs typeface="Trebuchet MS"/>
              </a:rPr>
              <a:t>peringkat </a:t>
            </a:r>
            <a:r>
              <a:rPr sz="1000" b="1" spc="4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050" b="1" i="1" spc="5" dirty="0">
                <a:solidFill>
                  <a:srgbClr val="3F85AB"/>
                </a:solidFill>
                <a:latin typeface="Trebuchet MS"/>
                <a:cs typeface="Trebuchet MS"/>
              </a:rPr>
              <a:t>Emerging </a:t>
            </a:r>
            <a:r>
              <a:rPr sz="1050" b="1" i="1" dirty="0">
                <a:solidFill>
                  <a:srgbClr val="3F85AB"/>
                </a:solidFill>
                <a:latin typeface="Trebuchet MS"/>
                <a:cs typeface="Trebuchet MS"/>
              </a:rPr>
              <a:t>Startup </a:t>
            </a:r>
            <a:r>
              <a:rPr sz="1050" b="1" i="1" spc="5" dirty="0">
                <a:solidFill>
                  <a:srgbClr val="3F85AB"/>
                </a:solidFill>
                <a:latin typeface="Trebuchet MS"/>
                <a:cs typeface="Trebuchet MS"/>
              </a:rPr>
              <a:t> Ecosystem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61778" y="6646164"/>
            <a:ext cx="23806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-10" dirty="0">
                <a:solidFill>
                  <a:srgbClr val="3F85AB"/>
                </a:solidFill>
                <a:latin typeface="Trebuchet MS"/>
                <a:cs typeface="Trebuchet MS"/>
              </a:rPr>
              <a:t>Sumber: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dirty="0">
                <a:solidFill>
                  <a:srgbClr val="3F85AB"/>
                </a:solidFill>
                <a:latin typeface="Trebuchet MS"/>
                <a:cs typeface="Trebuchet MS"/>
              </a:rPr>
              <a:t>Crunchbase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(2021),</a:t>
            </a:r>
            <a:r>
              <a:rPr sz="800" i="1" spc="17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Startup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dirty="0">
                <a:solidFill>
                  <a:srgbClr val="3F85AB"/>
                </a:solidFill>
                <a:latin typeface="Trebuchet MS"/>
                <a:cs typeface="Trebuchet MS"/>
              </a:rPr>
              <a:t>Genome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(2021)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854313" y="1129209"/>
            <a:ext cx="6176645" cy="5614670"/>
            <a:chOff x="5854313" y="1129209"/>
            <a:chExt cx="6176645" cy="5614670"/>
          </a:xfrm>
        </p:grpSpPr>
        <p:sp>
          <p:nvSpPr>
            <p:cNvPr id="36" name="object 36"/>
            <p:cNvSpPr/>
            <p:nvPr/>
          </p:nvSpPr>
          <p:spPr>
            <a:xfrm>
              <a:off x="5859076" y="1133971"/>
              <a:ext cx="0" cy="5605145"/>
            </a:xfrm>
            <a:custGeom>
              <a:avLst/>
              <a:gdLst/>
              <a:ahLst/>
              <a:cxnLst/>
              <a:rect l="l" t="t" r="r" b="b"/>
              <a:pathLst>
                <a:path h="5605145">
                  <a:moveTo>
                    <a:pt x="0" y="0"/>
                  </a:moveTo>
                  <a:lnTo>
                    <a:pt x="1" y="56050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81344" y="3916680"/>
              <a:ext cx="5849111" cy="630936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6309653" y="3993729"/>
            <a:ext cx="5594350" cy="477520"/>
          </a:xfrm>
          <a:prstGeom prst="rect">
            <a:avLst/>
          </a:prstGeom>
          <a:ln w="12700">
            <a:solidFill>
              <a:srgbClr val="3F85AB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7155" marR="91440" indent="180975">
              <a:lnSpc>
                <a:spcPct val="101499"/>
              </a:lnSpc>
              <a:spcBef>
                <a:spcPts val="305"/>
              </a:spcBef>
            </a:pPr>
            <a:r>
              <a:rPr sz="1200" b="1" spc="70" dirty="0">
                <a:solidFill>
                  <a:srgbClr val="3F85AB"/>
                </a:solidFill>
                <a:latin typeface="Trebuchet MS"/>
                <a:cs typeface="Trebuchet MS"/>
              </a:rPr>
              <a:t>Ruang </a:t>
            </a:r>
            <a:r>
              <a:rPr sz="1200" b="1" spc="40" dirty="0">
                <a:solidFill>
                  <a:srgbClr val="3F85AB"/>
                </a:solidFill>
                <a:latin typeface="Trebuchet MS"/>
                <a:cs typeface="Trebuchet MS"/>
              </a:rPr>
              <a:t>digital </a:t>
            </a:r>
            <a:r>
              <a:rPr sz="1200" b="1" spc="35" dirty="0">
                <a:solidFill>
                  <a:srgbClr val="3F85AB"/>
                </a:solidFill>
                <a:latin typeface="Trebuchet MS"/>
                <a:cs typeface="Trebuchet MS"/>
              </a:rPr>
              <a:t>juga </a:t>
            </a:r>
            <a:r>
              <a:rPr sz="1200" b="1" spc="50" dirty="0">
                <a:solidFill>
                  <a:srgbClr val="3F85AB"/>
                </a:solidFill>
                <a:latin typeface="Trebuchet MS"/>
                <a:cs typeface="Trebuchet MS"/>
              </a:rPr>
              <a:t>memiliki </a:t>
            </a:r>
            <a:r>
              <a:rPr sz="1200" b="1" spc="70" dirty="0">
                <a:solidFill>
                  <a:srgbClr val="3F85AB"/>
                </a:solidFill>
                <a:latin typeface="Trebuchet MS"/>
                <a:cs typeface="Trebuchet MS"/>
              </a:rPr>
              <a:t>beragam </a:t>
            </a:r>
            <a:r>
              <a:rPr sz="1200" b="1" spc="20" dirty="0">
                <a:solidFill>
                  <a:srgbClr val="3F85AB"/>
                </a:solidFill>
                <a:latin typeface="Trebuchet MS"/>
                <a:cs typeface="Trebuchet MS"/>
              </a:rPr>
              <a:t>risiko, </a:t>
            </a:r>
            <a:r>
              <a:rPr sz="1200" b="1" spc="35" dirty="0">
                <a:solidFill>
                  <a:srgbClr val="3F85AB"/>
                </a:solidFill>
                <a:latin typeface="Trebuchet MS"/>
                <a:cs typeface="Trebuchet MS"/>
              </a:rPr>
              <a:t>seperti </a:t>
            </a:r>
            <a:r>
              <a:rPr sz="1200" b="1" spc="60" dirty="0">
                <a:solidFill>
                  <a:srgbClr val="3F85AB"/>
                </a:solidFill>
                <a:latin typeface="Trebuchet MS"/>
                <a:cs typeface="Trebuchet MS"/>
              </a:rPr>
              <a:t>konten </a:t>
            </a:r>
            <a:r>
              <a:rPr sz="1200" b="1" spc="45" dirty="0">
                <a:solidFill>
                  <a:srgbClr val="3F85AB"/>
                </a:solidFill>
                <a:latin typeface="Trebuchet MS"/>
                <a:cs typeface="Trebuchet MS"/>
              </a:rPr>
              <a:t>negatif </a:t>
            </a:r>
            <a:r>
              <a:rPr sz="1200" b="1" spc="5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35" dirty="0">
                <a:solidFill>
                  <a:srgbClr val="3F85AB"/>
                </a:solidFill>
                <a:latin typeface="Trebuchet MS"/>
                <a:cs typeface="Trebuchet MS"/>
              </a:rPr>
              <a:t>(hoaks,</a:t>
            </a:r>
            <a:r>
              <a:rPr sz="1200" b="1" spc="-4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50" b="1" i="1" spc="-5" dirty="0">
                <a:solidFill>
                  <a:srgbClr val="3F85AB"/>
                </a:solidFill>
                <a:latin typeface="Trebuchet MS"/>
                <a:cs typeface="Trebuchet MS"/>
              </a:rPr>
              <a:t>cyberbullying</a:t>
            </a:r>
            <a:r>
              <a:rPr sz="1200" b="1" spc="-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1200" b="1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55" dirty="0">
                <a:solidFill>
                  <a:srgbClr val="3F85AB"/>
                </a:solidFill>
                <a:latin typeface="Trebuchet MS"/>
                <a:cs typeface="Trebuchet MS"/>
              </a:rPr>
              <a:t>penipuan</a:t>
            </a:r>
            <a:r>
              <a:rPr sz="1200" b="1" spc="-4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35" dirty="0">
                <a:solidFill>
                  <a:srgbClr val="3F85AB"/>
                </a:solidFill>
                <a:latin typeface="Trebuchet MS"/>
                <a:cs typeface="Trebuchet MS"/>
              </a:rPr>
              <a:t>online</a:t>
            </a:r>
            <a:r>
              <a:rPr sz="1200" b="1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30" dirty="0">
                <a:solidFill>
                  <a:srgbClr val="3F85AB"/>
                </a:solidFill>
                <a:latin typeface="Trebuchet MS"/>
                <a:cs typeface="Trebuchet MS"/>
              </a:rPr>
              <a:t>intoleransi,</a:t>
            </a:r>
            <a:r>
              <a:rPr sz="1200" b="1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60" dirty="0">
                <a:solidFill>
                  <a:srgbClr val="3F85AB"/>
                </a:solidFill>
                <a:latin typeface="Trebuchet MS"/>
                <a:cs typeface="Trebuchet MS"/>
              </a:rPr>
              <a:t>hingga</a:t>
            </a:r>
            <a:r>
              <a:rPr sz="1200" b="1" spc="-4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200" b="1" spc="45" dirty="0">
                <a:solidFill>
                  <a:srgbClr val="3F85AB"/>
                </a:solidFill>
                <a:latin typeface="Trebuchet MS"/>
                <a:cs typeface="Trebuchet MS"/>
              </a:rPr>
              <a:t>radikalisme)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952744" y="1036319"/>
            <a:ext cx="6172200" cy="2846070"/>
            <a:chOff x="5952744" y="1036319"/>
            <a:chExt cx="6172200" cy="2846070"/>
          </a:xfrm>
        </p:grpSpPr>
        <p:sp>
          <p:nvSpPr>
            <p:cNvPr id="40" name="object 40"/>
            <p:cNvSpPr/>
            <p:nvPr/>
          </p:nvSpPr>
          <p:spPr>
            <a:xfrm>
              <a:off x="5965872" y="3877603"/>
              <a:ext cx="5975350" cy="0"/>
            </a:xfrm>
            <a:custGeom>
              <a:avLst/>
              <a:gdLst/>
              <a:ahLst/>
              <a:cxnLst/>
              <a:rect l="l" t="t" r="r" b="b"/>
              <a:pathLst>
                <a:path w="5975350">
                  <a:moveTo>
                    <a:pt x="0" y="1"/>
                  </a:moveTo>
                  <a:lnTo>
                    <a:pt x="5974821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1423" y="1389887"/>
              <a:ext cx="1493520" cy="108204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2744" y="1036319"/>
              <a:ext cx="4639056" cy="168859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061576" y="1589091"/>
              <a:ext cx="4421505" cy="1056640"/>
            </a:xfrm>
            <a:custGeom>
              <a:avLst/>
              <a:gdLst/>
              <a:ahLst/>
              <a:cxnLst/>
              <a:rect l="l" t="t" r="r" b="b"/>
              <a:pathLst>
                <a:path w="4421505" h="1056639">
                  <a:moveTo>
                    <a:pt x="0" y="1056372"/>
                  </a:moveTo>
                  <a:lnTo>
                    <a:pt x="4420882" y="1056372"/>
                  </a:lnTo>
                  <a:lnTo>
                    <a:pt x="4420882" y="0"/>
                  </a:lnTo>
                  <a:lnTo>
                    <a:pt x="0" y="0"/>
                  </a:lnTo>
                  <a:lnTo>
                    <a:pt x="0" y="1056372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061576" y="1118134"/>
            <a:ext cx="4421505" cy="471170"/>
          </a:xfrm>
          <a:prstGeom prst="rect">
            <a:avLst/>
          </a:prstGeom>
          <a:solidFill>
            <a:srgbClr val="3F85AB"/>
          </a:solidFill>
        </p:spPr>
        <p:txBody>
          <a:bodyPr vert="horz" wrap="square" lIns="0" tIns="131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5"/>
              </a:spcBef>
            </a:pPr>
            <a:r>
              <a:rPr sz="1200" b="1" spc="25" dirty="0">
                <a:solidFill>
                  <a:srgbClr val="FFFFFF"/>
                </a:solidFill>
                <a:latin typeface="Trebuchet MS"/>
                <a:cs typeface="Trebuchet MS"/>
              </a:rPr>
              <a:t>Top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Trebuchet MS"/>
                <a:cs typeface="Trebuchet MS"/>
              </a:rPr>
              <a:t>Sumber</a:t>
            </a:r>
            <a:r>
              <a:rPr sz="120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Trebuchet MS"/>
                <a:cs typeface="Trebuchet MS"/>
              </a:rPr>
              <a:t>Informasi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160008" y="1679448"/>
            <a:ext cx="3469004" cy="585470"/>
            <a:chOff x="6160008" y="1679448"/>
            <a:chExt cx="3469004" cy="585470"/>
          </a:xfrm>
        </p:grpSpPr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86088" y="1722120"/>
              <a:ext cx="542544" cy="54254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38288" y="1679448"/>
              <a:ext cx="542544" cy="54254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60008" y="1709928"/>
              <a:ext cx="542543" cy="54254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729209" y="1780540"/>
            <a:ext cx="751840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3F85AB"/>
                </a:solidFill>
                <a:latin typeface="Verdana"/>
                <a:cs typeface="Verdana"/>
              </a:rPr>
              <a:t>M</a:t>
            </a:r>
            <a:r>
              <a:rPr sz="1000" spc="10" dirty="0">
                <a:solidFill>
                  <a:srgbClr val="3F85AB"/>
                </a:solidFill>
                <a:latin typeface="Verdana"/>
                <a:cs typeface="Verdana"/>
              </a:rPr>
              <a:t>e</a:t>
            </a:r>
            <a:r>
              <a:rPr sz="1000" spc="-15" dirty="0">
                <a:solidFill>
                  <a:srgbClr val="3F85AB"/>
                </a:solidFill>
                <a:latin typeface="Verdana"/>
                <a:cs typeface="Verdana"/>
              </a:rPr>
              <a:t>d</a:t>
            </a:r>
            <a:r>
              <a:rPr sz="1000" spc="-30" dirty="0">
                <a:solidFill>
                  <a:srgbClr val="3F85AB"/>
                </a:solidFill>
                <a:latin typeface="Verdana"/>
                <a:cs typeface="Verdana"/>
              </a:rPr>
              <a:t>i</a:t>
            </a:r>
            <a:r>
              <a:rPr sz="1000" spc="-5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0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000" spc="-135" dirty="0">
                <a:solidFill>
                  <a:srgbClr val="3F85AB"/>
                </a:solidFill>
                <a:latin typeface="Verdana"/>
                <a:cs typeface="Verdana"/>
              </a:rPr>
              <a:t>S</a:t>
            </a:r>
            <a:r>
              <a:rPr sz="1000" spc="-10" dirty="0">
                <a:solidFill>
                  <a:srgbClr val="3F85AB"/>
                </a:solidFill>
                <a:latin typeface="Verdana"/>
                <a:cs typeface="Verdana"/>
              </a:rPr>
              <a:t>o</a:t>
            </a:r>
            <a:r>
              <a:rPr sz="1000" spc="-50" dirty="0">
                <a:solidFill>
                  <a:srgbClr val="3F85AB"/>
                </a:solidFill>
                <a:latin typeface="Verdana"/>
                <a:cs typeface="Verdana"/>
              </a:rPr>
              <a:t>s</a:t>
            </a:r>
            <a:r>
              <a:rPr sz="1000" spc="-30" dirty="0">
                <a:solidFill>
                  <a:srgbClr val="3F85AB"/>
                </a:solidFill>
                <a:latin typeface="Verdana"/>
                <a:cs typeface="Verdana"/>
              </a:rPr>
              <a:t>i</a:t>
            </a:r>
            <a:r>
              <a:rPr sz="1000" spc="-60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000" spc="-25" dirty="0">
                <a:solidFill>
                  <a:srgbClr val="3F85AB"/>
                </a:solidFill>
                <a:latin typeface="Verdana"/>
                <a:cs typeface="Verdana"/>
              </a:rPr>
              <a:t>l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800" b="1" spc="105" dirty="0">
                <a:solidFill>
                  <a:srgbClr val="3F85AB"/>
                </a:solidFill>
                <a:latin typeface="Trebuchet MS"/>
                <a:cs typeface="Trebuchet MS"/>
              </a:rPr>
              <a:t>73%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27252" y="1780540"/>
            <a:ext cx="675640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3F85AB"/>
                </a:solidFill>
                <a:latin typeface="Verdana"/>
                <a:cs typeface="Verdana"/>
              </a:rPr>
              <a:t>Televisi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800" b="1" spc="25" dirty="0">
                <a:solidFill>
                  <a:srgbClr val="3F85AB"/>
                </a:solidFill>
                <a:latin typeface="Trebuchet MS"/>
                <a:cs typeface="Trebuchet MS"/>
              </a:rPr>
              <a:t>59,7%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649952" y="1780540"/>
            <a:ext cx="787400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3F85AB"/>
                </a:solidFill>
                <a:latin typeface="Verdana"/>
                <a:cs typeface="Verdana"/>
              </a:rPr>
              <a:t>Be</a:t>
            </a:r>
            <a:r>
              <a:rPr sz="1000" spc="-20" dirty="0">
                <a:solidFill>
                  <a:srgbClr val="3F85AB"/>
                </a:solidFill>
                <a:latin typeface="Verdana"/>
                <a:cs typeface="Verdana"/>
              </a:rPr>
              <a:t>r</a:t>
            </a:r>
            <a:r>
              <a:rPr sz="1000" spc="-30" dirty="0">
                <a:solidFill>
                  <a:srgbClr val="3F85AB"/>
                </a:solidFill>
                <a:latin typeface="Verdana"/>
                <a:cs typeface="Verdana"/>
              </a:rPr>
              <a:t>i</a:t>
            </a:r>
            <a:r>
              <a:rPr sz="1000" spc="-50" dirty="0">
                <a:solidFill>
                  <a:srgbClr val="3F85AB"/>
                </a:solidFill>
                <a:latin typeface="Verdana"/>
                <a:cs typeface="Verdana"/>
              </a:rPr>
              <a:t>t</a:t>
            </a:r>
            <a:r>
              <a:rPr sz="1000" spc="-45" dirty="0">
                <a:solidFill>
                  <a:srgbClr val="3F85AB"/>
                </a:solidFill>
                <a:latin typeface="Verdana"/>
                <a:cs typeface="Verdana"/>
              </a:rPr>
              <a:t>a</a:t>
            </a:r>
            <a:r>
              <a:rPr sz="1000" spc="-95" dirty="0">
                <a:solidFill>
                  <a:srgbClr val="3F85AB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3F85AB"/>
                </a:solidFill>
                <a:latin typeface="Verdana"/>
                <a:cs typeface="Verdana"/>
              </a:rPr>
              <a:t>O</a:t>
            </a:r>
            <a:r>
              <a:rPr sz="10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000" spc="-30" dirty="0">
                <a:solidFill>
                  <a:srgbClr val="3F85AB"/>
                </a:solidFill>
                <a:latin typeface="Verdana"/>
                <a:cs typeface="Verdana"/>
              </a:rPr>
              <a:t>li</a:t>
            </a:r>
            <a:r>
              <a:rPr sz="1000" spc="-25" dirty="0">
                <a:solidFill>
                  <a:srgbClr val="3F85AB"/>
                </a:solidFill>
                <a:latin typeface="Verdana"/>
                <a:cs typeface="Verdana"/>
              </a:rPr>
              <a:t>n</a:t>
            </a:r>
            <a:r>
              <a:rPr sz="1000" spc="-35" dirty="0">
                <a:solidFill>
                  <a:srgbClr val="3F85AB"/>
                </a:solidFill>
                <a:latin typeface="Verdana"/>
                <a:cs typeface="Verdana"/>
              </a:rPr>
              <a:t>e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800" b="1" spc="25" dirty="0">
                <a:solidFill>
                  <a:srgbClr val="3F85AB"/>
                </a:solidFill>
                <a:latin typeface="Trebuchet MS"/>
                <a:cs typeface="Trebuchet MS"/>
              </a:rPr>
              <a:t>26,7%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391489" y="2442971"/>
            <a:ext cx="174243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(Survei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Literasi </a:t>
            </a:r>
            <a:r>
              <a:rPr sz="800" i="1" spc="-25" dirty="0">
                <a:solidFill>
                  <a:srgbClr val="3F85AB"/>
                </a:solidFill>
                <a:latin typeface="Trebuchet MS"/>
                <a:cs typeface="Trebuchet MS"/>
              </a:rPr>
              <a:t>Digital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10" dirty="0">
                <a:solidFill>
                  <a:srgbClr val="3F85AB"/>
                </a:solidFill>
                <a:latin typeface="Trebuchet MS"/>
                <a:cs typeface="Trebuchet MS"/>
              </a:rPr>
              <a:t>Indonesia,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2021)</a:t>
            </a:r>
            <a:endParaRPr sz="800">
              <a:latin typeface="Trebuchet MS"/>
              <a:cs typeface="Trebuchet MS"/>
            </a:endParaRPr>
          </a:p>
        </p:txBody>
      </p:sp>
      <p:pic>
        <p:nvPicPr>
          <p:cNvPr id="53" name="object 5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224015" y="2804160"/>
            <a:ext cx="893063" cy="896112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7208579" y="2745972"/>
            <a:ext cx="2879090" cy="89090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35"/>
              </a:spcBef>
            </a:pP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In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d</a:t>
            </a:r>
            <a:r>
              <a:rPr sz="1300" dirty="0">
                <a:solidFill>
                  <a:srgbClr val="3F85AB"/>
                </a:solidFill>
                <a:latin typeface="Lucida Sans Unicode"/>
                <a:cs typeface="Lucida Sans Unicode"/>
              </a:rPr>
              <a:t>e</a:t>
            </a:r>
            <a:r>
              <a:rPr sz="1300" spc="-75" dirty="0">
                <a:solidFill>
                  <a:srgbClr val="3F85AB"/>
                </a:solidFill>
                <a:latin typeface="Lucida Sans Unicode"/>
                <a:cs typeface="Lucida Sans Unicode"/>
              </a:rPr>
              <a:t>k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s</a:t>
            </a:r>
            <a:r>
              <a:rPr sz="1300" spc="-7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40" dirty="0">
                <a:solidFill>
                  <a:srgbClr val="3F85AB"/>
                </a:solidFill>
                <a:latin typeface="Lucida Sans Unicode"/>
                <a:cs typeface="Lucida Sans Unicode"/>
              </a:rPr>
              <a:t>Li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t</a:t>
            </a:r>
            <a:r>
              <a:rPr sz="1300" dirty="0">
                <a:solidFill>
                  <a:srgbClr val="3F85AB"/>
                </a:solidFill>
                <a:latin typeface="Lucida Sans Unicode"/>
                <a:cs typeface="Lucida Sans Unicode"/>
              </a:rPr>
              <a:t>e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r</a:t>
            </a:r>
            <a:r>
              <a:rPr sz="1300" spc="5" dirty="0">
                <a:solidFill>
                  <a:srgbClr val="3F85AB"/>
                </a:solidFill>
                <a:latin typeface="Lucida Sans Unicode"/>
                <a:cs typeface="Lucida Sans Unicode"/>
              </a:rPr>
              <a:t>a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s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i</a:t>
            </a:r>
            <a:r>
              <a:rPr sz="1300" spc="-8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D</a:t>
            </a:r>
            <a:r>
              <a:rPr sz="1300" spc="-55" dirty="0">
                <a:solidFill>
                  <a:srgbClr val="3F85AB"/>
                </a:solidFill>
                <a:latin typeface="Lucida Sans Unicode"/>
                <a:cs typeface="Lucida Sans Unicode"/>
              </a:rPr>
              <a:t>i</a:t>
            </a:r>
            <a:r>
              <a:rPr sz="1300" spc="-80" dirty="0">
                <a:solidFill>
                  <a:srgbClr val="3F85AB"/>
                </a:solidFill>
                <a:latin typeface="Lucida Sans Unicode"/>
                <a:cs typeface="Lucida Sans Unicode"/>
              </a:rPr>
              <a:t>gi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t</a:t>
            </a:r>
            <a:r>
              <a:rPr sz="1300" spc="5" dirty="0">
                <a:solidFill>
                  <a:srgbClr val="3F85AB"/>
                </a:solidFill>
                <a:latin typeface="Lucida Sans Unicode"/>
                <a:cs typeface="Lucida Sans Unicode"/>
              </a:rPr>
              <a:t>a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l</a:t>
            </a:r>
            <a:r>
              <a:rPr sz="1300" spc="-8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In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d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o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n</a:t>
            </a:r>
            <a:r>
              <a:rPr sz="1300" dirty="0">
                <a:solidFill>
                  <a:srgbClr val="3F85AB"/>
                </a:solidFill>
                <a:latin typeface="Lucida Sans Unicode"/>
                <a:cs typeface="Lucida Sans Unicode"/>
              </a:rPr>
              <a:t>e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s</a:t>
            </a:r>
            <a:r>
              <a:rPr sz="1300" spc="-55" dirty="0">
                <a:solidFill>
                  <a:srgbClr val="3F85AB"/>
                </a:solidFill>
                <a:latin typeface="Lucida Sans Unicode"/>
                <a:cs typeface="Lucida Sans Unicode"/>
              </a:rPr>
              <a:t>i</a:t>
            </a:r>
            <a:r>
              <a:rPr sz="1300" spc="5" dirty="0">
                <a:solidFill>
                  <a:srgbClr val="3F85AB"/>
                </a:solidFill>
                <a:latin typeface="Lucida Sans Unicode"/>
                <a:cs typeface="Lucida Sans Unicode"/>
              </a:rPr>
              <a:t>a</a:t>
            </a:r>
            <a:r>
              <a:rPr sz="1300" spc="-7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90" dirty="0">
                <a:solidFill>
                  <a:srgbClr val="3F85AB"/>
                </a:solidFill>
                <a:latin typeface="Lucida Sans Unicode"/>
                <a:cs typeface="Lucida Sans Unicode"/>
              </a:rPr>
              <a:t>202</a:t>
            </a:r>
            <a:r>
              <a:rPr sz="1300" spc="-80" dirty="0">
                <a:solidFill>
                  <a:srgbClr val="3F85AB"/>
                </a:solidFill>
                <a:latin typeface="Lucida Sans Unicode"/>
                <a:cs typeface="Lucida Sans Unicode"/>
              </a:rPr>
              <a:t>1</a:t>
            </a:r>
            <a:endParaRPr sz="13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endParaRPr sz="10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2400" b="1" spc="-70" dirty="0">
                <a:solidFill>
                  <a:srgbClr val="3F85AB"/>
                </a:solidFill>
                <a:latin typeface="Trebuchet MS"/>
                <a:cs typeface="Trebuchet MS"/>
              </a:rPr>
              <a:t>3,4</a:t>
            </a:r>
            <a:r>
              <a:rPr sz="2400" b="1" spc="-85" dirty="0">
                <a:solidFill>
                  <a:srgbClr val="3F85AB"/>
                </a:solidFill>
                <a:latin typeface="Trebuchet MS"/>
                <a:cs typeface="Trebuchet MS"/>
              </a:rPr>
              <a:t>9</a:t>
            </a:r>
            <a:r>
              <a:rPr sz="2400" b="1" spc="-10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da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r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i</a:t>
            </a:r>
            <a:r>
              <a:rPr sz="1300" spc="-8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s</a:t>
            </a:r>
            <a:r>
              <a:rPr sz="1300" spc="-80" dirty="0">
                <a:solidFill>
                  <a:srgbClr val="3F85AB"/>
                </a:solidFill>
                <a:latin typeface="Lucida Sans Unicode"/>
                <a:cs typeface="Lucida Sans Unicode"/>
              </a:rPr>
              <a:t>k</a:t>
            </a:r>
            <a:r>
              <a:rPr sz="1300" spc="5" dirty="0">
                <a:solidFill>
                  <a:srgbClr val="3F85AB"/>
                </a:solidFill>
                <a:latin typeface="Lucida Sans Unicode"/>
                <a:cs typeface="Lucida Sans Unicode"/>
              </a:rPr>
              <a:t>a</a:t>
            </a:r>
            <a:r>
              <a:rPr sz="1300" spc="-55" dirty="0">
                <a:solidFill>
                  <a:srgbClr val="3F85AB"/>
                </a:solidFill>
                <a:latin typeface="Lucida Sans Unicode"/>
                <a:cs typeface="Lucida Sans Unicode"/>
              </a:rPr>
              <a:t>l</a:t>
            </a:r>
            <a:r>
              <a:rPr sz="1300" spc="5" dirty="0">
                <a:solidFill>
                  <a:srgbClr val="3F85AB"/>
                </a:solidFill>
                <a:latin typeface="Lucida Sans Unicode"/>
                <a:cs typeface="Lucida Sans Unicode"/>
              </a:rPr>
              <a:t>a</a:t>
            </a:r>
            <a:r>
              <a:rPr sz="130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4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2400" b="1" spc="-40" dirty="0">
                <a:solidFill>
                  <a:srgbClr val="3F85AB"/>
                </a:solidFill>
                <a:latin typeface="Trebuchet MS"/>
                <a:cs typeface="Trebuchet MS"/>
              </a:rPr>
              <a:t>5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318477" y="2949447"/>
            <a:ext cx="1304925" cy="617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200"/>
              </a:lnSpc>
              <a:spcBef>
                <a:spcPts val="110"/>
              </a:spcBef>
            </a:pPr>
            <a:r>
              <a:rPr sz="1300" b="1" spc="-45" dirty="0">
                <a:solidFill>
                  <a:srgbClr val="3F85AB"/>
                </a:solidFill>
                <a:latin typeface="Trebuchet MS"/>
                <a:cs typeface="Trebuchet MS"/>
              </a:rPr>
              <a:t>“S</a:t>
            </a:r>
            <a:r>
              <a:rPr sz="1300" b="1" spc="-50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1300" b="1" spc="6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1300" b="1" spc="9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1300" b="1" spc="75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1300" b="1" spc="8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1300" b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1300" b="1" spc="-6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300" b="1" spc="65" dirty="0">
                <a:solidFill>
                  <a:srgbClr val="3F85AB"/>
                </a:solidFill>
                <a:latin typeface="Trebuchet MS"/>
                <a:cs typeface="Trebuchet MS"/>
              </a:rPr>
              <a:t>b</a:t>
            </a:r>
            <a:r>
              <a:rPr sz="1300" b="1" spc="10" dirty="0">
                <a:solidFill>
                  <a:srgbClr val="3F85AB"/>
                </a:solidFill>
                <a:latin typeface="Trebuchet MS"/>
                <a:cs typeface="Trebuchet MS"/>
              </a:rPr>
              <a:t>el</a:t>
            </a:r>
            <a:r>
              <a:rPr sz="1300" b="1" spc="75" dirty="0">
                <a:solidFill>
                  <a:srgbClr val="3F85AB"/>
                </a:solidFill>
                <a:latin typeface="Trebuchet MS"/>
                <a:cs typeface="Trebuchet MS"/>
              </a:rPr>
              <a:t>u</a:t>
            </a:r>
            <a:r>
              <a:rPr sz="1300" b="1" spc="90" dirty="0">
                <a:solidFill>
                  <a:srgbClr val="3F85AB"/>
                </a:solidFill>
                <a:latin typeface="Trebuchet MS"/>
                <a:cs typeface="Trebuchet MS"/>
              </a:rPr>
              <a:t>m  </a:t>
            </a:r>
            <a:r>
              <a:rPr sz="1300" b="1" spc="60" dirty="0">
                <a:solidFill>
                  <a:srgbClr val="3F85AB"/>
                </a:solidFill>
                <a:latin typeface="Trebuchet MS"/>
                <a:cs typeface="Trebuchet MS"/>
              </a:rPr>
              <a:t>mencapai </a:t>
            </a:r>
            <a:r>
              <a:rPr sz="1300" b="1" spc="6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300" b="1" spc="60" dirty="0">
                <a:solidFill>
                  <a:srgbClr val="3F85AB"/>
                </a:solidFill>
                <a:latin typeface="Trebuchet MS"/>
                <a:cs typeface="Trebuchet MS"/>
              </a:rPr>
              <a:t>tingkat</a:t>
            </a:r>
            <a:r>
              <a:rPr sz="1300" b="1" spc="-7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1300" b="1" spc="10" dirty="0">
                <a:solidFill>
                  <a:srgbClr val="3F85AB"/>
                </a:solidFill>
                <a:latin typeface="Trebuchet MS"/>
                <a:cs typeface="Trebuchet MS"/>
              </a:rPr>
              <a:t>baik”</a:t>
            </a:r>
            <a:endParaRPr sz="1300">
              <a:latin typeface="Trebuchet MS"/>
              <a:cs typeface="Trebuchet MS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5882640" y="3306025"/>
            <a:ext cx="3898900" cy="2723515"/>
            <a:chOff x="5882640" y="3306025"/>
            <a:chExt cx="3898900" cy="2723515"/>
          </a:xfrm>
        </p:grpSpPr>
        <p:sp>
          <p:nvSpPr>
            <p:cNvPr id="57" name="object 57"/>
            <p:cNvSpPr/>
            <p:nvPr/>
          </p:nvSpPr>
          <p:spPr>
            <a:xfrm>
              <a:off x="9527453" y="3306025"/>
              <a:ext cx="254000" cy="276860"/>
            </a:xfrm>
            <a:custGeom>
              <a:avLst/>
              <a:gdLst/>
              <a:ahLst/>
              <a:cxnLst/>
              <a:rect l="l" t="t" r="r" b="b"/>
              <a:pathLst>
                <a:path w="254000" h="276860">
                  <a:moveTo>
                    <a:pt x="126749" y="0"/>
                  </a:moveTo>
                  <a:lnTo>
                    <a:pt x="0" y="126749"/>
                  </a:lnTo>
                  <a:lnTo>
                    <a:pt x="63375" y="126749"/>
                  </a:lnTo>
                  <a:lnTo>
                    <a:pt x="63375" y="276299"/>
                  </a:lnTo>
                  <a:lnTo>
                    <a:pt x="190125" y="276299"/>
                  </a:lnTo>
                  <a:lnTo>
                    <a:pt x="190125" y="126749"/>
                  </a:lnTo>
                  <a:lnTo>
                    <a:pt x="253500" y="126749"/>
                  </a:lnTo>
                  <a:lnTo>
                    <a:pt x="126749" y="0"/>
                  </a:lnTo>
                  <a:close/>
                </a:path>
              </a:pathLst>
            </a:custGeom>
            <a:solidFill>
              <a:srgbClr val="A8D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82640" y="4593335"/>
              <a:ext cx="2039112" cy="1435608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5965871" y="4670125"/>
            <a:ext cx="1872614" cy="471170"/>
          </a:xfrm>
          <a:prstGeom prst="rect">
            <a:avLst/>
          </a:prstGeom>
          <a:solidFill>
            <a:srgbClr val="D58A82"/>
          </a:solidFill>
        </p:spPr>
        <p:txBody>
          <a:bodyPr vert="horz" wrap="square" lIns="0" tIns="692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5"/>
              </a:spcBef>
            </a:pPr>
            <a:r>
              <a:rPr sz="1200" b="1" spc="60" dirty="0">
                <a:solidFill>
                  <a:srgbClr val="FFFFFF"/>
                </a:solidFill>
                <a:latin typeface="Trebuchet MS"/>
                <a:cs typeface="Trebuchet MS"/>
              </a:rPr>
              <a:t>Temuan</a:t>
            </a:r>
            <a:r>
              <a:rPr sz="12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Trebuchet MS"/>
                <a:cs typeface="Trebuchet MS"/>
              </a:rPr>
              <a:t>Isu</a:t>
            </a:r>
            <a:r>
              <a:rPr sz="12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Hoaks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800" b="1" spc="20" dirty="0">
                <a:solidFill>
                  <a:srgbClr val="FFFFFF"/>
                </a:solidFill>
                <a:latin typeface="Trebuchet MS"/>
                <a:cs typeface="Trebuchet MS"/>
              </a:rPr>
              <a:t>(Agt</a:t>
            </a:r>
            <a:r>
              <a:rPr sz="8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2018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105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8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0" dirty="0">
                <a:solidFill>
                  <a:srgbClr val="FFFFFF"/>
                </a:solidFill>
                <a:latin typeface="Trebuchet MS"/>
                <a:cs typeface="Trebuchet MS"/>
              </a:rPr>
              <a:t>Jan</a:t>
            </a:r>
            <a:r>
              <a:rPr sz="800" b="1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15" dirty="0">
                <a:solidFill>
                  <a:srgbClr val="FFFFFF"/>
                </a:solidFill>
                <a:latin typeface="Trebuchet MS"/>
                <a:cs typeface="Trebuchet MS"/>
              </a:rPr>
              <a:t>2022)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965871" y="5141080"/>
            <a:ext cx="1872614" cy="811530"/>
          </a:xfrm>
          <a:prstGeom prst="rect">
            <a:avLst/>
          </a:prstGeom>
          <a:solidFill>
            <a:srgbClr val="DDEAF6"/>
          </a:solidFill>
        </p:spPr>
        <p:txBody>
          <a:bodyPr vert="horz" wrap="square" lIns="0" tIns="121920" rIns="0" bIns="0" rtlCol="0">
            <a:spAutoFit/>
          </a:bodyPr>
          <a:lstStyle/>
          <a:p>
            <a:pPr marL="113664" algn="ctr">
              <a:lnSpc>
                <a:spcPct val="100000"/>
              </a:lnSpc>
              <a:spcBef>
                <a:spcPts val="960"/>
              </a:spcBef>
            </a:pPr>
            <a:r>
              <a:rPr sz="2000" b="1" spc="-60" dirty="0">
                <a:solidFill>
                  <a:srgbClr val="3F85AB"/>
                </a:solidFill>
                <a:latin typeface="Trebuchet MS"/>
                <a:cs typeface="Trebuchet MS"/>
              </a:rPr>
              <a:t>9.546</a:t>
            </a:r>
            <a:endParaRPr sz="2000">
              <a:latin typeface="Trebuchet MS"/>
              <a:cs typeface="Trebuchet MS"/>
            </a:endParaRPr>
          </a:p>
          <a:p>
            <a:pPr marL="103505" algn="ctr">
              <a:lnSpc>
                <a:spcPct val="100000"/>
              </a:lnSpc>
              <a:spcBef>
                <a:spcPts val="1125"/>
              </a:spcBef>
            </a:pP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(D</a:t>
            </a:r>
            <a:r>
              <a:rPr sz="800" i="1" spc="-6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800" i="1" spc="-7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95" dirty="0">
                <a:solidFill>
                  <a:srgbClr val="3F85AB"/>
                </a:solidFill>
                <a:latin typeface="Trebuchet MS"/>
                <a:cs typeface="Trebuchet MS"/>
              </a:rPr>
              <a:t>.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1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800" i="1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lia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800" i="1" spc="-8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ika</a:t>
            </a:r>
            <a:r>
              <a:rPr sz="800" i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2022)</a:t>
            </a:r>
            <a:endParaRPr sz="800">
              <a:latin typeface="Trebuchet MS"/>
              <a:cs typeface="Trebuchet MS"/>
            </a:endParaRPr>
          </a:p>
        </p:txBody>
      </p:sp>
      <p:pic>
        <p:nvPicPr>
          <p:cNvPr id="61" name="object 6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955280" y="4596383"/>
            <a:ext cx="2039112" cy="1438656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8037953" y="5144312"/>
            <a:ext cx="1872614" cy="811530"/>
          </a:xfrm>
          <a:prstGeom prst="rect">
            <a:avLst/>
          </a:prstGeom>
          <a:solidFill>
            <a:srgbClr val="DDEAF6"/>
          </a:solidFill>
        </p:spPr>
        <p:txBody>
          <a:bodyPr vert="horz" wrap="square" lIns="0" tIns="121285" rIns="0" bIns="0" rtlCol="0">
            <a:spAutoFit/>
          </a:bodyPr>
          <a:lstStyle/>
          <a:p>
            <a:pPr marL="113664" algn="ctr">
              <a:lnSpc>
                <a:spcPct val="100000"/>
              </a:lnSpc>
              <a:spcBef>
                <a:spcPts val="955"/>
              </a:spcBef>
            </a:pPr>
            <a:r>
              <a:rPr sz="2000" b="1" spc="-60" dirty="0">
                <a:solidFill>
                  <a:srgbClr val="3F85AB"/>
                </a:solidFill>
                <a:latin typeface="Trebuchet MS"/>
                <a:cs typeface="Trebuchet MS"/>
              </a:rPr>
              <a:t>5.593</a:t>
            </a:r>
            <a:endParaRPr sz="2000">
              <a:latin typeface="Trebuchet MS"/>
              <a:cs typeface="Trebuchet MS"/>
            </a:endParaRPr>
          </a:p>
          <a:p>
            <a:pPr marL="103505" algn="ctr">
              <a:lnSpc>
                <a:spcPct val="100000"/>
              </a:lnSpc>
              <a:spcBef>
                <a:spcPts val="1130"/>
              </a:spcBef>
            </a:pP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(D</a:t>
            </a:r>
            <a:r>
              <a:rPr sz="800" i="1" spc="-6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800" i="1" spc="-7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95" dirty="0">
                <a:solidFill>
                  <a:srgbClr val="3F85AB"/>
                </a:solidFill>
                <a:latin typeface="Trebuchet MS"/>
                <a:cs typeface="Trebuchet MS"/>
              </a:rPr>
              <a:t>.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1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800" i="1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lia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800" i="1" spc="-8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ika</a:t>
            </a:r>
            <a:r>
              <a:rPr sz="800" i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2022)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037953" y="4673357"/>
            <a:ext cx="1872614" cy="471170"/>
          </a:xfrm>
          <a:prstGeom prst="rect">
            <a:avLst/>
          </a:prstGeom>
          <a:solidFill>
            <a:srgbClr val="FCB038"/>
          </a:solidFill>
        </p:spPr>
        <p:txBody>
          <a:bodyPr vert="horz" wrap="square" lIns="0" tIns="5969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470"/>
              </a:spcBef>
            </a:pPr>
            <a:r>
              <a:rPr sz="1200" b="1" spc="55" dirty="0">
                <a:solidFill>
                  <a:srgbClr val="FFFFFF"/>
                </a:solidFill>
                <a:latin typeface="Trebuchet MS"/>
                <a:cs typeface="Trebuchet MS"/>
              </a:rPr>
              <a:t>Konten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Trebuchet MS"/>
                <a:cs typeface="Trebuchet MS"/>
              </a:rPr>
              <a:t>Penipuan</a:t>
            </a:r>
            <a:r>
              <a:rPr sz="12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50" b="1" i="1" spc="40" dirty="0">
                <a:solidFill>
                  <a:srgbClr val="FFFFFF"/>
                </a:solidFill>
                <a:latin typeface="Trebuchet MS"/>
                <a:cs typeface="Trebuchet MS"/>
              </a:rPr>
              <a:t>Onlne</a:t>
            </a:r>
            <a:endParaRPr sz="12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800" b="1" spc="-20" dirty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800" b="1" spc="-4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800" b="1" spc="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800" b="1" spc="45" dirty="0">
                <a:solidFill>
                  <a:srgbClr val="FFFFFF"/>
                </a:solidFill>
                <a:latin typeface="Trebuchet MS"/>
                <a:cs typeface="Trebuchet MS"/>
              </a:rPr>
              <a:t>hu</a:t>
            </a:r>
            <a:r>
              <a:rPr sz="800" b="1" spc="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8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2021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800">
              <a:latin typeface="Trebuchet MS"/>
              <a:cs typeface="Trebuchet MS"/>
            </a:endParaRPr>
          </a:p>
        </p:txBody>
      </p:sp>
      <p:pic>
        <p:nvPicPr>
          <p:cNvPr id="64" name="object 6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046207" y="4602479"/>
            <a:ext cx="2039111" cy="1435608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10129477" y="5150015"/>
            <a:ext cx="1872614" cy="811530"/>
          </a:xfrm>
          <a:prstGeom prst="rect">
            <a:avLst/>
          </a:prstGeom>
          <a:solidFill>
            <a:srgbClr val="DDEAF6"/>
          </a:solidFill>
        </p:spPr>
        <p:txBody>
          <a:bodyPr vert="horz" wrap="square" lIns="0" tIns="121920" rIns="0" bIns="0" rtlCol="0">
            <a:spAutoFit/>
          </a:bodyPr>
          <a:lstStyle/>
          <a:p>
            <a:pPr marL="113664" algn="ctr">
              <a:lnSpc>
                <a:spcPct val="100000"/>
              </a:lnSpc>
              <a:spcBef>
                <a:spcPts val="960"/>
              </a:spcBef>
            </a:pPr>
            <a:r>
              <a:rPr sz="2000" b="1" spc="-40" dirty="0">
                <a:solidFill>
                  <a:srgbClr val="3F85AB"/>
                </a:solidFill>
                <a:latin typeface="Trebuchet MS"/>
                <a:cs typeface="Trebuchet MS"/>
              </a:rPr>
              <a:t>44</a:t>
            </a:r>
            <a:endParaRPr sz="2000">
              <a:latin typeface="Trebuchet MS"/>
              <a:cs typeface="Trebuchet MS"/>
            </a:endParaRPr>
          </a:p>
          <a:p>
            <a:pPr marL="103505" algn="ctr">
              <a:lnSpc>
                <a:spcPct val="100000"/>
              </a:lnSpc>
              <a:spcBef>
                <a:spcPts val="1105"/>
              </a:spcBef>
            </a:pP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(D</a:t>
            </a:r>
            <a:r>
              <a:rPr sz="800" i="1" spc="-60" dirty="0">
                <a:solidFill>
                  <a:srgbClr val="3F85AB"/>
                </a:solidFill>
                <a:latin typeface="Trebuchet MS"/>
                <a:cs typeface="Trebuchet MS"/>
              </a:rPr>
              <a:t>i</a:t>
            </a:r>
            <a:r>
              <a:rPr sz="800" i="1" spc="-7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95" dirty="0">
                <a:solidFill>
                  <a:srgbClr val="3F85AB"/>
                </a:solidFill>
                <a:latin typeface="Trebuchet MS"/>
                <a:cs typeface="Trebuchet MS"/>
              </a:rPr>
              <a:t>.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10" dirty="0">
                <a:solidFill>
                  <a:srgbClr val="3F85AB"/>
                </a:solidFill>
                <a:latin typeface="Trebuchet MS"/>
                <a:cs typeface="Trebuchet MS"/>
              </a:rPr>
              <a:t>g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e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d</a:t>
            </a:r>
            <a:r>
              <a:rPr sz="800" i="1" spc="25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lia</a:t>
            </a:r>
            <a:r>
              <a:rPr sz="800" i="1" spc="20" dirty="0">
                <a:solidFill>
                  <a:srgbClr val="3F85AB"/>
                </a:solidFill>
                <a:latin typeface="Trebuchet MS"/>
                <a:cs typeface="Trebuchet MS"/>
              </a:rPr>
              <a:t>n</a:t>
            </a:r>
            <a:r>
              <a:rPr sz="800" i="1" spc="-30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40" dirty="0">
                <a:solidFill>
                  <a:srgbClr val="3F85AB"/>
                </a:solidFill>
                <a:latin typeface="Trebuchet MS"/>
                <a:cs typeface="Trebuchet MS"/>
              </a:rPr>
              <a:t>A</a:t>
            </a:r>
            <a:r>
              <a:rPr sz="800" i="1" spc="15" dirty="0">
                <a:solidFill>
                  <a:srgbClr val="3F85AB"/>
                </a:solidFill>
                <a:latin typeface="Trebuchet MS"/>
                <a:cs typeface="Trebuchet MS"/>
              </a:rPr>
              <a:t>p</a:t>
            </a:r>
            <a:r>
              <a:rPr sz="800" i="1" spc="-80" dirty="0">
                <a:solidFill>
                  <a:srgbClr val="3F85AB"/>
                </a:solidFill>
                <a:latin typeface="Trebuchet MS"/>
                <a:cs typeface="Trebuchet MS"/>
              </a:rPr>
              <a:t>t</a:t>
            </a:r>
            <a:r>
              <a:rPr sz="800" i="1" spc="-15" dirty="0">
                <a:solidFill>
                  <a:srgbClr val="3F85AB"/>
                </a:solidFill>
                <a:latin typeface="Trebuchet MS"/>
                <a:cs typeface="Trebuchet MS"/>
              </a:rPr>
              <a:t>ika</a:t>
            </a:r>
            <a:r>
              <a:rPr sz="800" i="1" spc="-105" dirty="0">
                <a:solidFill>
                  <a:srgbClr val="3F85AB"/>
                </a:solidFill>
                <a:latin typeface="Trebuchet MS"/>
                <a:cs typeface="Trebuchet MS"/>
              </a:rPr>
              <a:t>,</a:t>
            </a:r>
            <a:r>
              <a:rPr sz="800" i="1" spc="-35" dirty="0">
                <a:solidFill>
                  <a:srgbClr val="3F85AB"/>
                </a:solidFill>
                <a:latin typeface="Trebuchet MS"/>
                <a:cs typeface="Trebuchet MS"/>
              </a:rPr>
              <a:t> </a:t>
            </a:r>
            <a:r>
              <a:rPr sz="800" i="1" spc="-5" dirty="0">
                <a:solidFill>
                  <a:srgbClr val="3F85AB"/>
                </a:solidFill>
                <a:latin typeface="Trebuchet MS"/>
                <a:cs typeface="Trebuchet MS"/>
              </a:rPr>
              <a:t>2022)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129477" y="4679058"/>
            <a:ext cx="1872614" cy="471170"/>
          </a:xfrm>
          <a:prstGeom prst="rect">
            <a:avLst/>
          </a:prstGeom>
          <a:solidFill>
            <a:srgbClr val="EE446B"/>
          </a:solidFill>
        </p:spPr>
        <p:txBody>
          <a:bodyPr vert="horz" wrap="square" lIns="0" tIns="81915" rIns="0" bIns="0" rtlCol="0">
            <a:spAutoFit/>
          </a:bodyPr>
          <a:lstStyle/>
          <a:p>
            <a:pPr marL="24130" algn="ctr">
              <a:lnSpc>
                <a:spcPct val="100000"/>
              </a:lnSpc>
              <a:spcBef>
                <a:spcPts val="645"/>
              </a:spcBef>
            </a:pPr>
            <a:r>
              <a:rPr sz="1200" b="1" spc="50" dirty="0">
                <a:solidFill>
                  <a:srgbClr val="FFFFFF"/>
                </a:solidFill>
                <a:latin typeface="Trebuchet MS"/>
                <a:cs typeface="Trebuchet MS"/>
              </a:rPr>
              <a:t>Insiden</a:t>
            </a:r>
            <a:r>
              <a:rPr sz="12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Trebuchet MS"/>
                <a:cs typeface="Trebuchet MS"/>
              </a:rPr>
              <a:t>PDP</a:t>
            </a:r>
            <a:endParaRPr sz="1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800" b="1" spc="-15" dirty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800" b="1" spc="-2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r>
              <a:rPr sz="800" b="1" spc="-15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4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2021)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039467" y="6122416"/>
            <a:ext cx="4813935" cy="617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200"/>
              </a:lnSpc>
              <a:spcBef>
                <a:spcPts val="110"/>
              </a:spcBef>
            </a:pPr>
            <a:r>
              <a:rPr sz="1300" spc="-55" dirty="0">
                <a:solidFill>
                  <a:srgbClr val="3F85AB"/>
                </a:solidFill>
                <a:latin typeface="Lucida Sans Unicode"/>
                <a:cs typeface="Lucida Sans Unicode"/>
              </a:rPr>
              <a:t>Tingginya 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risiko </a:t>
            </a:r>
            <a:r>
              <a:rPr sz="1300" spc="-35" dirty="0">
                <a:solidFill>
                  <a:srgbClr val="3F85AB"/>
                </a:solidFill>
                <a:latin typeface="Lucida Sans Unicode"/>
                <a:cs typeface="Lucida Sans Unicode"/>
              </a:rPr>
              <a:t>di 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ruang 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 </a:t>
            </a:r>
            <a:r>
              <a:rPr sz="1300" spc="-55" dirty="0">
                <a:solidFill>
                  <a:srgbClr val="3F85AB"/>
                </a:solidFill>
                <a:latin typeface="Lucida Sans Unicode"/>
                <a:cs typeface="Lucida Sans Unicode"/>
              </a:rPr>
              <a:t>ini, 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mampu </a:t>
            </a:r>
            <a:r>
              <a:rPr sz="1300" spc="-40" dirty="0">
                <a:solidFill>
                  <a:srgbClr val="3F85AB"/>
                </a:solidFill>
                <a:latin typeface="Lucida Sans Unicode"/>
                <a:cs typeface="Lucida Sans Unicode"/>
              </a:rPr>
              <a:t>kita 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tanggulangi </a:t>
            </a:r>
            <a:r>
              <a:rPr sz="1300" spc="-4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50" dirty="0">
                <a:solidFill>
                  <a:srgbClr val="3F85AB"/>
                </a:solidFill>
                <a:latin typeface="Lucida Sans Unicode"/>
                <a:cs typeface="Lucida Sans Unicode"/>
              </a:rPr>
              <a:t>jika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3F85AB"/>
                </a:solidFill>
                <a:latin typeface="Lucida Sans Unicode"/>
                <a:cs typeface="Lucida Sans Unicode"/>
              </a:rPr>
              <a:t>masyarakat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40" dirty="0">
                <a:solidFill>
                  <a:srgbClr val="3F85AB"/>
                </a:solidFill>
                <a:latin typeface="Lucida Sans Unicode"/>
                <a:cs typeface="Lucida Sans Unicode"/>
              </a:rPr>
              <a:t>memiliki</a:t>
            </a:r>
            <a:r>
              <a:rPr sz="1300" spc="-3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kemampuan</a:t>
            </a:r>
            <a:r>
              <a:rPr sz="1300" spc="-1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literasi</a:t>
            </a:r>
            <a:r>
              <a:rPr sz="1300" spc="-25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45" dirty="0">
                <a:solidFill>
                  <a:srgbClr val="3F85AB"/>
                </a:solidFill>
                <a:latin typeface="Lucida Sans Unicode"/>
                <a:cs typeface="Lucida Sans Unicode"/>
              </a:rPr>
              <a:t>digital</a:t>
            </a:r>
            <a:r>
              <a:rPr sz="1300" spc="-4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35" dirty="0">
                <a:solidFill>
                  <a:srgbClr val="3F85AB"/>
                </a:solidFill>
                <a:latin typeface="Lucida Sans Unicode"/>
                <a:cs typeface="Lucida Sans Unicode"/>
              </a:rPr>
              <a:t>yang </a:t>
            </a:r>
            <a:r>
              <a:rPr sz="1300" spc="-30" dirty="0">
                <a:solidFill>
                  <a:srgbClr val="3F85AB"/>
                </a:solidFill>
                <a:latin typeface="Lucida Sans Unicode"/>
                <a:cs typeface="Lucida Sans Unicode"/>
              </a:rPr>
              <a:t> </a:t>
            </a:r>
            <a:r>
              <a:rPr sz="1300" spc="-15" dirty="0">
                <a:solidFill>
                  <a:srgbClr val="3F85AB"/>
                </a:solidFill>
                <a:latin typeface="Lucida Sans Unicode"/>
                <a:cs typeface="Lucida Sans Unicode"/>
              </a:rPr>
              <a:t>mumpuni</a:t>
            </a:r>
            <a:endParaRPr sz="1300">
              <a:latin typeface="Lucida Sans Unicode"/>
              <a:cs typeface="Lucida Sans Unicode"/>
            </a:endParaRPr>
          </a:p>
        </p:txBody>
      </p:sp>
      <p:pic>
        <p:nvPicPr>
          <p:cNvPr id="68" name="object 6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398403" y="136159"/>
            <a:ext cx="649224" cy="691895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452493" y="2998723"/>
            <a:ext cx="5854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solidFill>
                  <a:srgbClr val="E7E6E6"/>
                </a:solidFill>
                <a:latin typeface="Trebuchet MS"/>
                <a:cs typeface="Trebuchet MS"/>
              </a:rPr>
              <a:t>G</a:t>
            </a:r>
            <a:r>
              <a:rPr sz="600" i="1" spc="5" dirty="0">
                <a:solidFill>
                  <a:srgbClr val="E7E6E6"/>
                </a:solidFill>
                <a:latin typeface="Trebuchet MS"/>
                <a:cs typeface="Trebuchet MS"/>
              </a:rPr>
              <a:t>a</a:t>
            </a:r>
            <a:r>
              <a:rPr sz="600" i="1" spc="25" dirty="0">
                <a:solidFill>
                  <a:srgbClr val="E7E6E6"/>
                </a:solidFill>
                <a:latin typeface="Trebuchet MS"/>
                <a:cs typeface="Trebuchet MS"/>
              </a:rPr>
              <a:t>m</a:t>
            </a:r>
            <a:r>
              <a:rPr sz="600" i="1" spc="10" dirty="0">
                <a:solidFill>
                  <a:srgbClr val="E7E6E6"/>
                </a:solidFill>
                <a:latin typeface="Trebuchet MS"/>
                <a:cs typeface="Trebuchet MS"/>
              </a:rPr>
              <a:t>b</a:t>
            </a:r>
            <a:r>
              <a:rPr sz="600" i="1" spc="15" dirty="0">
                <a:solidFill>
                  <a:srgbClr val="E7E6E6"/>
                </a:solidFill>
                <a:latin typeface="Trebuchet MS"/>
                <a:cs typeface="Trebuchet MS"/>
              </a:rPr>
              <a:t>a</a:t>
            </a:r>
            <a:r>
              <a:rPr sz="600" i="1" spc="-20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600" i="1" spc="-70" dirty="0">
                <a:solidFill>
                  <a:srgbClr val="E7E6E6"/>
                </a:solidFill>
                <a:latin typeface="Trebuchet MS"/>
                <a:cs typeface="Trebuchet MS"/>
              </a:rPr>
              <a:t>:</a:t>
            </a:r>
            <a:r>
              <a:rPr sz="600" i="1" spc="-35" dirty="0">
                <a:solidFill>
                  <a:srgbClr val="E7E6E6"/>
                </a:solidFill>
                <a:latin typeface="Trebuchet MS"/>
                <a:cs typeface="Trebuchet MS"/>
              </a:rPr>
              <a:t> F</a:t>
            </a:r>
            <a:r>
              <a:rPr sz="600" i="1" spc="-20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600" i="1" spc="-30" dirty="0">
                <a:solidFill>
                  <a:srgbClr val="E7E6E6"/>
                </a:solidFill>
                <a:latin typeface="Trebuchet MS"/>
                <a:cs typeface="Trebuchet MS"/>
              </a:rPr>
              <a:t>ee</a:t>
            </a:r>
            <a:r>
              <a:rPr sz="600" i="1" spc="10" dirty="0">
                <a:solidFill>
                  <a:srgbClr val="E7E6E6"/>
                </a:solidFill>
                <a:latin typeface="Trebuchet MS"/>
                <a:cs typeface="Trebuchet MS"/>
              </a:rPr>
              <a:t>p</a:t>
            </a:r>
            <a:r>
              <a:rPr sz="600" i="1" spc="-40" dirty="0">
                <a:solidFill>
                  <a:srgbClr val="E7E6E6"/>
                </a:solidFill>
                <a:latin typeface="Trebuchet MS"/>
                <a:cs typeface="Trebuchet MS"/>
              </a:rPr>
              <a:t>i</a:t>
            </a:r>
            <a:r>
              <a:rPr sz="600" i="1" spc="-10" dirty="0">
                <a:solidFill>
                  <a:srgbClr val="E7E6E6"/>
                </a:solidFill>
                <a:latin typeface="Trebuchet MS"/>
                <a:cs typeface="Trebuchet MS"/>
              </a:rPr>
              <a:t>k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383798" y="3705859"/>
            <a:ext cx="5854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solidFill>
                  <a:srgbClr val="E7E6E6"/>
                </a:solidFill>
                <a:latin typeface="Trebuchet MS"/>
                <a:cs typeface="Trebuchet MS"/>
              </a:rPr>
              <a:t>G</a:t>
            </a:r>
            <a:r>
              <a:rPr sz="600" i="1" spc="5" dirty="0">
                <a:solidFill>
                  <a:srgbClr val="E7E6E6"/>
                </a:solidFill>
                <a:latin typeface="Trebuchet MS"/>
                <a:cs typeface="Trebuchet MS"/>
              </a:rPr>
              <a:t>a</a:t>
            </a:r>
            <a:r>
              <a:rPr sz="600" i="1" spc="25" dirty="0">
                <a:solidFill>
                  <a:srgbClr val="E7E6E6"/>
                </a:solidFill>
                <a:latin typeface="Trebuchet MS"/>
                <a:cs typeface="Trebuchet MS"/>
              </a:rPr>
              <a:t>m</a:t>
            </a:r>
            <a:r>
              <a:rPr sz="600" i="1" spc="10" dirty="0">
                <a:solidFill>
                  <a:srgbClr val="E7E6E6"/>
                </a:solidFill>
                <a:latin typeface="Trebuchet MS"/>
                <a:cs typeface="Trebuchet MS"/>
              </a:rPr>
              <a:t>b</a:t>
            </a:r>
            <a:r>
              <a:rPr sz="600" i="1" spc="15" dirty="0">
                <a:solidFill>
                  <a:srgbClr val="E7E6E6"/>
                </a:solidFill>
                <a:latin typeface="Trebuchet MS"/>
                <a:cs typeface="Trebuchet MS"/>
              </a:rPr>
              <a:t>a</a:t>
            </a:r>
            <a:r>
              <a:rPr sz="600" i="1" spc="-20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600" i="1" spc="-70" dirty="0">
                <a:solidFill>
                  <a:srgbClr val="E7E6E6"/>
                </a:solidFill>
                <a:latin typeface="Trebuchet MS"/>
                <a:cs typeface="Trebuchet MS"/>
              </a:rPr>
              <a:t>:</a:t>
            </a:r>
            <a:r>
              <a:rPr sz="600" i="1" spc="-35" dirty="0">
                <a:solidFill>
                  <a:srgbClr val="E7E6E6"/>
                </a:solidFill>
                <a:latin typeface="Trebuchet MS"/>
                <a:cs typeface="Trebuchet MS"/>
              </a:rPr>
              <a:t> F</a:t>
            </a:r>
            <a:r>
              <a:rPr sz="600" i="1" spc="-20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600" i="1" spc="-30" dirty="0">
                <a:solidFill>
                  <a:srgbClr val="E7E6E6"/>
                </a:solidFill>
                <a:latin typeface="Trebuchet MS"/>
                <a:cs typeface="Trebuchet MS"/>
              </a:rPr>
              <a:t>ee</a:t>
            </a:r>
            <a:r>
              <a:rPr sz="600" i="1" spc="10" dirty="0">
                <a:solidFill>
                  <a:srgbClr val="E7E6E6"/>
                </a:solidFill>
                <a:latin typeface="Trebuchet MS"/>
                <a:cs typeface="Trebuchet MS"/>
              </a:rPr>
              <a:t>p</a:t>
            </a:r>
            <a:r>
              <a:rPr sz="600" i="1" spc="-40" dirty="0">
                <a:solidFill>
                  <a:srgbClr val="E7E6E6"/>
                </a:solidFill>
                <a:latin typeface="Trebuchet MS"/>
                <a:cs typeface="Trebuchet MS"/>
              </a:rPr>
              <a:t>i</a:t>
            </a:r>
            <a:r>
              <a:rPr sz="600" i="1" spc="-10" dirty="0">
                <a:solidFill>
                  <a:srgbClr val="E7E6E6"/>
                </a:solidFill>
                <a:latin typeface="Trebuchet MS"/>
                <a:cs typeface="Trebuchet MS"/>
              </a:rPr>
              <a:t>k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026307" y="2492755"/>
            <a:ext cx="5854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solidFill>
                  <a:srgbClr val="E7E6E6"/>
                </a:solidFill>
                <a:latin typeface="Trebuchet MS"/>
                <a:cs typeface="Trebuchet MS"/>
              </a:rPr>
              <a:t>G</a:t>
            </a:r>
            <a:r>
              <a:rPr sz="600" i="1" spc="5" dirty="0">
                <a:solidFill>
                  <a:srgbClr val="E7E6E6"/>
                </a:solidFill>
                <a:latin typeface="Trebuchet MS"/>
                <a:cs typeface="Trebuchet MS"/>
              </a:rPr>
              <a:t>a</a:t>
            </a:r>
            <a:r>
              <a:rPr sz="600" i="1" spc="25" dirty="0">
                <a:solidFill>
                  <a:srgbClr val="E7E6E6"/>
                </a:solidFill>
                <a:latin typeface="Trebuchet MS"/>
                <a:cs typeface="Trebuchet MS"/>
              </a:rPr>
              <a:t>m</a:t>
            </a:r>
            <a:r>
              <a:rPr sz="600" i="1" spc="10" dirty="0">
                <a:solidFill>
                  <a:srgbClr val="E7E6E6"/>
                </a:solidFill>
                <a:latin typeface="Trebuchet MS"/>
                <a:cs typeface="Trebuchet MS"/>
              </a:rPr>
              <a:t>b</a:t>
            </a:r>
            <a:r>
              <a:rPr sz="600" i="1" spc="15" dirty="0">
                <a:solidFill>
                  <a:srgbClr val="E7E6E6"/>
                </a:solidFill>
                <a:latin typeface="Trebuchet MS"/>
                <a:cs typeface="Trebuchet MS"/>
              </a:rPr>
              <a:t>a</a:t>
            </a:r>
            <a:r>
              <a:rPr sz="600" i="1" spc="-20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600" i="1" spc="-70" dirty="0">
                <a:solidFill>
                  <a:srgbClr val="E7E6E6"/>
                </a:solidFill>
                <a:latin typeface="Trebuchet MS"/>
                <a:cs typeface="Trebuchet MS"/>
              </a:rPr>
              <a:t>:</a:t>
            </a:r>
            <a:r>
              <a:rPr sz="600" i="1" spc="-35" dirty="0">
                <a:solidFill>
                  <a:srgbClr val="E7E6E6"/>
                </a:solidFill>
                <a:latin typeface="Trebuchet MS"/>
                <a:cs typeface="Trebuchet MS"/>
              </a:rPr>
              <a:t> F</a:t>
            </a:r>
            <a:r>
              <a:rPr sz="600" i="1" spc="-20" dirty="0">
                <a:solidFill>
                  <a:srgbClr val="E7E6E6"/>
                </a:solidFill>
                <a:latin typeface="Trebuchet MS"/>
                <a:cs typeface="Trebuchet MS"/>
              </a:rPr>
              <a:t>r</a:t>
            </a:r>
            <a:r>
              <a:rPr sz="600" i="1" spc="-30" dirty="0">
                <a:solidFill>
                  <a:srgbClr val="E7E6E6"/>
                </a:solidFill>
                <a:latin typeface="Trebuchet MS"/>
                <a:cs typeface="Trebuchet MS"/>
              </a:rPr>
              <a:t>ee</a:t>
            </a:r>
            <a:r>
              <a:rPr sz="600" i="1" spc="10" dirty="0">
                <a:solidFill>
                  <a:srgbClr val="E7E6E6"/>
                </a:solidFill>
                <a:latin typeface="Trebuchet MS"/>
                <a:cs typeface="Trebuchet MS"/>
              </a:rPr>
              <a:t>p</a:t>
            </a:r>
            <a:r>
              <a:rPr sz="600" i="1" spc="-40" dirty="0">
                <a:solidFill>
                  <a:srgbClr val="E7E6E6"/>
                </a:solidFill>
                <a:latin typeface="Trebuchet MS"/>
                <a:cs typeface="Trebuchet MS"/>
              </a:rPr>
              <a:t>i</a:t>
            </a:r>
            <a:r>
              <a:rPr sz="600" i="1" spc="-10" dirty="0">
                <a:solidFill>
                  <a:srgbClr val="E7E6E6"/>
                </a:solidFill>
                <a:latin typeface="Trebuchet MS"/>
                <a:cs typeface="Trebuchet MS"/>
              </a:rPr>
              <a:t>k</a:t>
            </a:r>
            <a:endParaRPr sz="600">
              <a:latin typeface="Trebuchet MS"/>
              <a:cs typeface="Trebuchet MS"/>
            </a:endParaRPr>
          </a:p>
        </p:txBody>
      </p:sp>
      <p:pic>
        <p:nvPicPr>
          <p:cNvPr id="72" name="Google Shape;265;p4">
            <a:extLst>
              <a:ext uri="{FF2B5EF4-FFF2-40B4-BE49-F238E27FC236}">
                <a16:creationId xmlns:a16="http://schemas.microsoft.com/office/drawing/2014/main" id="{4515E79C-91D9-2745-26E0-03124B4B903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972667" y="234237"/>
            <a:ext cx="568780" cy="533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"/>
          <p:cNvSpPr/>
          <p:nvPr/>
        </p:nvSpPr>
        <p:spPr>
          <a:xfrm>
            <a:off x="-1066800" y="342900"/>
            <a:ext cx="914400" cy="914400"/>
          </a:xfrm>
          <a:prstGeom prst="rect">
            <a:avLst/>
          </a:prstGeom>
          <a:solidFill>
            <a:srgbClr val="013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6"/>
          <p:cNvSpPr/>
          <p:nvPr/>
        </p:nvSpPr>
        <p:spPr>
          <a:xfrm>
            <a:off x="-1066800" y="1422400"/>
            <a:ext cx="914400" cy="914400"/>
          </a:xfrm>
          <a:prstGeom prst="rect">
            <a:avLst/>
          </a:prstGeom>
          <a:solidFill>
            <a:srgbClr val="5281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-1066800" y="2501900"/>
            <a:ext cx="914400" cy="914400"/>
          </a:xfrm>
          <a:prstGeom prst="rect">
            <a:avLst/>
          </a:prstGeom>
          <a:solidFill>
            <a:srgbClr val="F95B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6"/>
          <p:cNvSpPr/>
          <p:nvPr/>
        </p:nvSpPr>
        <p:spPr>
          <a:xfrm>
            <a:off x="-1066800" y="3581400"/>
            <a:ext cx="914400" cy="914400"/>
          </a:xfrm>
          <a:prstGeom prst="rect">
            <a:avLst/>
          </a:prstGeom>
          <a:solidFill>
            <a:srgbClr val="1FB2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6"/>
          <p:cNvSpPr/>
          <p:nvPr/>
        </p:nvSpPr>
        <p:spPr>
          <a:xfrm>
            <a:off x="-1079500" y="4660900"/>
            <a:ext cx="914400" cy="914400"/>
          </a:xfrm>
          <a:prstGeom prst="rect">
            <a:avLst/>
          </a:prstGeom>
          <a:solidFill>
            <a:srgbClr val="47AF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6"/>
          <p:cNvSpPr/>
          <p:nvPr/>
        </p:nvSpPr>
        <p:spPr>
          <a:xfrm>
            <a:off x="-1079500" y="5740400"/>
            <a:ext cx="914400" cy="914400"/>
          </a:xfrm>
          <a:prstGeom prst="rect">
            <a:avLst/>
          </a:prstGeom>
          <a:solidFill>
            <a:srgbClr val="DDDF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6"/>
          <p:cNvSpPr/>
          <p:nvPr/>
        </p:nvSpPr>
        <p:spPr>
          <a:xfrm>
            <a:off x="1187876" y="159794"/>
            <a:ext cx="9080204" cy="94629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DUKUNGAN KEMENKOMINFO UNTUK TRANSFORMASI DIGITAL SEKTOR PENDIDIKAN - INFRASTRUKTUR DIGITAL</a:t>
            </a:r>
            <a:endParaRPr sz="2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6"/>
          <p:cNvSpPr txBox="1"/>
          <p:nvPr/>
        </p:nvSpPr>
        <p:spPr>
          <a:xfrm>
            <a:off x="241066" y="2521494"/>
            <a:ext cx="751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Saat ini sinyal 4G hanya menjangkau </a:t>
            </a:r>
            <a:r>
              <a:rPr lang="en-US" sz="18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49,33%</a:t>
            </a: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wilayah daratan Indonesia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6"/>
          <p:cNvSpPr txBox="1"/>
          <p:nvPr/>
        </p:nvSpPr>
        <p:spPr>
          <a:xfrm>
            <a:off x="213096" y="3025921"/>
            <a:ext cx="7507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Pada 2021 hingga 2022, Kemenkominfo berfokus untuk membangun pemerataan BTS dengan sinyal 4G sebanyak </a:t>
            </a:r>
            <a:r>
              <a:rPr lang="en-US" sz="15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7.904 BTS 4G</a:t>
            </a: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agar dapat turut menjangkau </a:t>
            </a:r>
            <a:r>
              <a:rPr lang="en-US" sz="15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12.548 desa/kelurahan yang belum memiliki sinyal 4G</a:t>
            </a:r>
            <a:r>
              <a:rPr lang="en-US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6"/>
          <p:cNvSpPr txBox="1"/>
          <p:nvPr/>
        </p:nvSpPr>
        <p:spPr>
          <a:xfrm>
            <a:off x="243183" y="4026859"/>
            <a:ext cx="750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150.000 titik lokasi </a:t>
            </a: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 wilayah Indonesia yang</a:t>
            </a:r>
            <a:r>
              <a:rPr lang="en-US" sz="1500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belum memiliki sinyal internet secara memadai,</a:t>
            </a:r>
            <a:endParaRPr sz="1500" b="1">
              <a:solidFill>
                <a:srgbClr val="1845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6"/>
          <p:cNvSpPr txBox="1"/>
          <p:nvPr/>
        </p:nvSpPr>
        <p:spPr>
          <a:xfrm>
            <a:off x="214164" y="4716502"/>
            <a:ext cx="7507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Kemenkominfo juga berfokus untuk menyediakan </a:t>
            </a:r>
            <a:r>
              <a:rPr lang="en-US" sz="15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satelit SATRIA-1</a:t>
            </a: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yang </a:t>
            </a:r>
            <a:r>
              <a:rPr lang="en-US" sz="15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diharapkan dapat beroperasi pada 2023</a:t>
            </a:r>
            <a:r>
              <a:rPr lang="en-US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dan dapat menjadi solusi pemerataan sinyal internet di daerah-daerah yang tidak terjangkau sambungan terestrial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6"/>
          <p:cNvSpPr txBox="1"/>
          <p:nvPr/>
        </p:nvSpPr>
        <p:spPr>
          <a:xfrm>
            <a:off x="-95529" y="1301548"/>
            <a:ext cx="8304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8" name="Google Shape;31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6723" y="217542"/>
            <a:ext cx="410483" cy="4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74304" y="159800"/>
            <a:ext cx="816818" cy="46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2066" y="1715692"/>
            <a:ext cx="4134134" cy="48834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bject 66">
            <a:extLst>
              <a:ext uri="{FF2B5EF4-FFF2-40B4-BE49-F238E27FC236}">
                <a16:creationId xmlns:a16="http://schemas.microsoft.com/office/drawing/2014/main" id="{34576CCB-B762-D91E-4AF5-2E05D4AA4775}"/>
              </a:ext>
            </a:extLst>
          </p:cNvPr>
          <p:cNvSpPr txBox="1"/>
          <p:nvPr/>
        </p:nvSpPr>
        <p:spPr>
          <a:xfrm>
            <a:off x="11533099" y="6421628"/>
            <a:ext cx="113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endParaRPr sz="1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"/>
          <p:cNvSpPr/>
          <p:nvPr/>
        </p:nvSpPr>
        <p:spPr>
          <a:xfrm>
            <a:off x="-1066800" y="342900"/>
            <a:ext cx="914400" cy="914400"/>
          </a:xfrm>
          <a:prstGeom prst="rect">
            <a:avLst/>
          </a:prstGeom>
          <a:solidFill>
            <a:srgbClr val="013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-1066800" y="1422400"/>
            <a:ext cx="914400" cy="914400"/>
          </a:xfrm>
          <a:prstGeom prst="rect">
            <a:avLst/>
          </a:prstGeom>
          <a:solidFill>
            <a:srgbClr val="5281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"/>
          <p:cNvSpPr/>
          <p:nvPr/>
        </p:nvSpPr>
        <p:spPr>
          <a:xfrm>
            <a:off x="-1066800" y="2501900"/>
            <a:ext cx="914400" cy="914400"/>
          </a:xfrm>
          <a:prstGeom prst="rect">
            <a:avLst/>
          </a:prstGeom>
          <a:solidFill>
            <a:srgbClr val="F95B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1066800" y="3581400"/>
            <a:ext cx="914400" cy="914400"/>
          </a:xfrm>
          <a:prstGeom prst="rect">
            <a:avLst/>
          </a:prstGeom>
          <a:solidFill>
            <a:srgbClr val="1FB2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-1079500" y="4660900"/>
            <a:ext cx="914400" cy="914400"/>
          </a:xfrm>
          <a:prstGeom prst="rect">
            <a:avLst/>
          </a:prstGeom>
          <a:solidFill>
            <a:srgbClr val="47AF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-1079500" y="5740400"/>
            <a:ext cx="914400" cy="914400"/>
          </a:xfrm>
          <a:prstGeom prst="rect">
            <a:avLst/>
          </a:prstGeom>
          <a:solidFill>
            <a:srgbClr val="DDDF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1187876" y="159794"/>
            <a:ext cx="9080204" cy="94629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LITERASI DIGITAL SEBAGAI PENDIDIKAN UNIVERSAL </a:t>
            </a:r>
            <a:endParaRPr sz="2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BAGI MASYARAKAT</a:t>
            </a:r>
            <a:endParaRPr sz="2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2362849" y="1508950"/>
            <a:ext cx="76197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Untuk mendukung proses transformasi digital yang juga memperhatikan aspek keamanan digital,</a:t>
            </a:r>
            <a:r>
              <a:rPr lang="en-US" sz="1500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Indonesia membutuhkan talenta digital sebanyak sekitar 9 juta orang selama 15 tahun atau 600.000 orang per tahun</a:t>
            </a:r>
            <a:endParaRPr>
              <a:solidFill>
                <a:srgbClr val="184587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4013556" y="2780198"/>
            <a:ext cx="3758400" cy="5499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Tiga bentuk stimulus pelatihan kemampuan digital</a:t>
            </a:r>
            <a:endParaRPr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5" name="Google Shape;255;p4" descr="A picture containing drawing, compute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7876" b="9580"/>
          <a:stretch/>
        </p:blipFill>
        <p:spPr>
          <a:xfrm>
            <a:off x="8493765" y="3701303"/>
            <a:ext cx="2445293" cy="73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3275" r="13049" b="9201"/>
          <a:stretch/>
        </p:blipFill>
        <p:spPr>
          <a:xfrm>
            <a:off x="5017429" y="3638977"/>
            <a:ext cx="1882734" cy="85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2079" y="3593579"/>
            <a:ext cx="1081685" cy="108168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"/>
          <p:cNvSpPr txBox="1"/>
          <p:nvPr/>
        </p:nvSpPr>
        <p:spPr>
          <a:xfrm>
            <a:off x="1232346" y="4675264"/>
            <a:ext cx="21537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Skill Digital Dasar</a:t>
            </a:r>
            <a:endParaRPr sz="1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4926373" y="4675264"/>
            <a:ext cx="229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Skill Digital </a:t>
            </a:r>
            <a:r>
              <a:rPr lang="en-US" sz="1400" b="1" i="1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Intermediate</a:t>
            </a:r>
            <a:endParaRPr sz="1400" b="1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4"/>
          <p:cNvSpPr txBox="1"/>
          <p:nvPr/>
        </p:nvSpPr>
        <p:spPr>
          <a:xfrm>
            <a:off x="8982772" y="4675263"/>
            <a:ext cx="180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Skill Digital </a:t>
            </a:r>
            <a:r>
              <a:rPr lang="en-US" sz="1400" b="1" i="1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Advance</a:t>
            </a:r>
            <a:endParaRPr sz="1400" b="1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4"/>
          <p:cNvSpPr txBox="1"/>
          <p:nvPr/>
        </p:nvSpPr>
        <p:spPr>
          <a:xfrm>
            <a:off x="779335" y="5155722"/>
            <a:ext cx="3047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Sebuah inisiatif yang hadir </a:t>
            </a:r>
            <a:r>
              <a:rPr lang="en-US" sz="13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untuk memperkuat kemampuan literasi digital tingkat dasar</a:t>
            </a:r>
            <a:r>
              <a:rPr lang="en-US" sz="1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dari masyarakat Indonesia.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2" name="Google Shape;262;p4"/>
          <p:cNvSpPr txBox="1"/>
          <p:nvPr/>
        </p:nvSpPr>
        <p:spPr>
          <a:xfrm>
            <a:off x="4572414" y="5155722"/>
            <a:ext cx="30471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Berfokus</a:t>
            </a:r>
            <a:r>
              <a:rPr lang="en-US" sz="1300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pada</a:t>
            </a:r>
            <a:r>
              <a:rPr lang="en-US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penciptaan individu-individu dengan </a:t>
            </a:r>
            <a:r>
              <a:rPr lang="en-US" sz="13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kemampuan digital dengan level teknis</a:t>
            </a:r>
            <a:r>
              <a:rPr lang="en-US" sz="1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 berbagai area strategis di era digital, </a:t>
            </a:r>
            <a:endParaRPr sz="1300" i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4"/>
          <p:cNvSpPr txBox="1"/>
          <p:nvPr/>
        </p:nvSpPr>
        <p:spPr>
          <a:xfrm>
            <a:off x="8365493" y="5142459"/>
            <a:ext cx="30471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Berfokus pada </a:t>
            </a:r>
            <a:r>
              <a:rPr lang="en-US" sz="13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praktisi </a:t>
            </a:r>
            <a:r>
              <a:rPr lang="en-US" sz="1300" b="1" i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chief-level </a:t>
            </a:r>
            <a:r>
              <a:rPr lang="en-US" sz="13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dan </a:t>
            </a:r>
            <a:r>
              <a:rPr lang="en-US" sz="1300" b="1" i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expert</a:t>
            </a:r>
            <a:r>
              <a:rPr lang="en-US" sz="13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baik di sektor publik maupun di sektor privat</a:t>
            </a:r>
            <a:endParaRPr sz="13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1548638" y="622793"/>
            <a:ext cx="8304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</a:t>
            </a:r>
            <a:endParaRPr sz="600" dirty="0">
              <a:solidFill>
                <a:schemeClr val="dk1"/>
              </a:solidFill>
            </a:endParaRPr>
          </a:p>
        </p:txBody>
      </p:sp>
      <p:pic>
        <p:nvPicPr>
          <p:cNvPr id="265" name="Google Shape;26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56723" y="217542"/>
            <a:ext cx="410483" cy="4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74304" y="159800"/>
            <a:ext cx="816818" cy="46953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object 66">
            <a:extLst>
              <a:ext uri="{FF2B5EF4-FFF2-40B4-BE49-F238E27FC236}">
                <a16:creationId xmlns:a16="http://schemas.microsoft.com/office/drawing/2014/main" id="{54CC2724-C290-2589-AF2B-52E3300EA2B2}"/>
              </a:ext>
            </a:extLst>
          </p:cNvPr>
          <p:cNvSpPr txBox="1"/>
          <p:nvPr/>
        </p:nvSpPr>
        <p:spPr>
          <a:xfrm>
            <a:off x="11533099" y="6421628"/>
            <a:ext cx="113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1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"/>
          <p:cNvSpPr/>
          <p:nvPr/>
        </p:nvSpPr>
        <p:spPr>
          <a:xfrm>
            <a:off x="-1066800" y="342900"/>
            <a:ext cx="914400" cy="914400"/>
          </a:xfrm>
          <a:prstGeom prst="rect">
            <a:avLst/>
          </a:prstGeom>
          <a:solidFill>
            <a:srgbClr val="013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1066800" y="1422400"/>
            <a:ext cx="914400" cy="914400"/>
          </a:xfrm>
          <a:prstGeom prst="rect">
            <a:avLst/>
          </a:prstGeom>
          <a:solidFill>
            <a:srgbClr val="5281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-1066800" y="2501900"/>
            <a:ext cx="914400" cy="914400"/>
          </a:xfrm>
          <a:prstGeom prst="rect">
            <a:avLst/>
          </a:prstGeom>
          <a:solidFill>
            <a:srgbClr val="F95B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1066800" y="3581400"/>
            <a:ext cx="914400" cy="914400"/>
          </a:xfrm>
          <a:prstGeom prst="rect">
            <a:avLst/>
          </a:prstGeom>
          <a:solidFill>
            <a:srgbClr val="1FB2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"/>
          <p:cNvSpPr/>
          <p:nvPr/>
        </p:nvSpPr>
        <p:spPr>
          <a:xfrm>
            <a:off x="-1079500" y="4660900"/>
            <a:ext cx="914400" cy="914400"/>
          </a:xfrm>
          <a:prstGeom prst="rect">
            <a:avLst/>
          </a:prstGeom>
          <a:solidFill>
            <a:srgbClr val="47AF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5"/>
          <p:cNvSpPr/>
          <p:nvPr/>
        </p:nvSpPr>
        <p:spPr>
          <a:xfrm>
            <a:off x="-1079500" y="5740400"/>
            <a:ext cx="914400" cy="914400"/>
          </a:xfrm>
          <a:prstGeom prst="rect">
            <a:avLst/>
          </a:prstGeom>
          <a:solidFill>
            <a:srgbClr val="DDDF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1187876" y="159794"/>
            <a:ext cx="9080204" cy="94629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DUKUNGAN KEMENKOMINFO UNTUK TRANSFORMASI DIGITAL SEKTOR PENDIDIKAN - PENINGKATAN KOMPETENSI SDM</a:t>
            </a:r>
            <a:endParaRPr sz="2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78" name="Google Shape;278;p5"/>
          <p:cNvGrpSpPr/>
          <p:nvPr/>
        </p:nvGrpSpPr>
        <p:grpSpPr>
          <a:xfrm>
            <a:off x="230575" y="2399929"/>
            <a:ext cx="5711286" cy="2260971"/>
            <a:chOff x="6268650" y="1744059"/>
            <a:chExt cx="5711286" cy="2819234"/>
          </a:xfrm>
        </p:grpSpPr>
        <p:sp>
          <p:nvSpPr>
            <p:cNvPr id="279" name="Google Shape;279;p5"/>
            <p:cNvSpPr/>
            <p:nvPr/>
          </p:nvSpPr>
          <p:spPr>
            <a:xfrm>
              <a:off x="6298163" y="2042643"/>
              <a:ext cx="5680505" cy="187124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6301318" y="1969616"/>
              <a:ext cx="495526" cy="307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00458E"/>
                  </a:solidFill>
                  <a:latin typeface="Open Sans"/>
                  <a:ea typeface="Open Sans"/>
                  <a:cs typeface="Open Sans"/>
                  <a:sym typeface="Open Sans"/>
                </a:rPr>
                <a:t>BAIK</a:t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299431" y="2550410"/>
              <a:ext cx="5680505" cy="187124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68650" y="2475925"/>
              <a:ext cx="711779" cy="307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00458E"/>
                  </a:solidFill>
                  <a:latin typeface="Open Sans"/>
                  <a:ea typeface="Open Sans"/>
                  <a:cs typeface="Open Sans"/>
                  <a:sym typeface="Open Sans"/>
                </a:rPr>
                <a:t>SEDANG</a:t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98163" y="2896101"/>
              <a:ext cx="5680505" cy="187124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278224" y="2830158"/>
              <a:ext cx="711779" cy="307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00458E"/>
                  </a:solidFill>
                  <a:latin typeface="Open Sans"/>
                  <a:ea typeface="Open Sans"/>
                  <a:cs typeface="Open Sans"/>
                  <a:sym typeface="Open Sans"/>
                </a:rPr>
                <a:t>BURUK</a:t>
              </a:r>
              <a:endParaRPr/>
            </a:p>
          </p:txBody>
        </p:sp>
        <p:graphicFrame>
          <p:nvGraphicFramePr>
            <p:cNvPr id="285" name="Google Shape;285;p5"/>
            <p:cNvGraphicFramePr/>
            <p:nvPr/>
          </p:nvGraphicFramePr>
          <p:xfrm>
            <a:off x="6928946" y="1744059"/>
            <a:ext cx="5049722" cy="28192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86" name="Google Shape;286;p5"/>
          <p:cNvSpPr/>
          <p:nvPr/>
        </p:nvSpPr>
        <p:spPr>
          <a:xfrm>
            <a:off x="953196" y="1709961"/>
            <a:ext cx="4700333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INDEKS LITERASI DIGITAL NASIONAL 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(Kominfo &amp; Katadata, 2020)</a:t>
            </a:r>
            <a:endParaRPr sz="105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87" name="Google Shape;287;p5"/>
          <p:cNvGrpSpPr/>
          <p:nvPr/>
        </p:nvGrpSpPr>
        <p:grpSpPr>
          <a:xfrm>
            <a:off x="0" y="3956739"/>
            <a:ext cx="6200562" cy="3140100"/>
            <a:chOff x="33515" y="4008007"/>
            <a:chExt cx="6200562" cy="3140100"/>
          </a:xfrm>
        </p:grpSpPr>
        <p:sp>
          <p:nvSpPr>
            <p:cNvPr id="288" name="Google Shape;288;p5"/>
            <p:cNvSpPr txBox="1"/>
            <p:nvPr/>
          </p:nvSpPr>
          <p:spPr>
            <a:xfrm>
              <a:off x="524177" y="5074775"/>
              <a:ext cx="57099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Literasi digital Indonesia ada pada angka</a:t>
              </a:r>
              <a:r>
                <a:rPr lang="en-US" sz="1400">
                  <a:solidFill>
                    <a:srgbClr val="00458E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400" b="1">
                  <a:solidFill>
                    <a:srgbClr val="184587"/>
                  </a:solidFill>
                  <a:latin typeface="Open Sans"/>
                  <a:ea typeface="Open Sans"/>
                  <a:cs typeface="Open Sans"/>
                  <a:sym typeface="Open Sans"/>
                </a:rPr>
                <a:t>3,47 dari skala 1 hingga 4</a:t>
              </a:r>
              <a:r>
                <a:rPr lang="en-US" sz="14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, dimana hal itu menunjukkan bahwa</a:t>
              </a:r>
              <a:r>
                <a:rPr lang="en-US" sz="1400">
                  <a:solidFill>
                    <a:srgbClr val="00458E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400" b="1">
                  <a:solidFill>
                    <a:srgbClr val="184587"/>
                  </a:solidFill>
                  <a:latin typeface="Open Sans"/>
                  <a:ea typeface="Open Sans"/>
                  <a:cs typeface="Open Sans"/>
                  <a:sym typeface="Open Sans"/>
                </a:rPr>
                <a:t>indeks literasi digital </a:t>
              </a:r>
              <a:r>
                <a:rPr lang="en-US" sz="1400">
                  <a:solidFill>
                    <a:srgbClr val="184587"/>
                  </a:solidFill>
                  <a:latin typeface="Open Sans"/>
                  <a:ea typeface="Open Sans"/>
                  <a:cs typeface="Open Sans"/>
                  <a:sym typeface="Open Sans"/>
                </a:rPr>
                <a:t>Indonesia</a:t>
              </a:r>
              <a:r>
                <a:rPr lang="en-US" sz="1400" b="1">
                  <a:solidFill>
                    <a:srgbClr val="184587"/>
                  </a:solidFill>
                  <a:latin typeface="Open Sans"/>
                  <a:ea typeface="Open Sans"/>
                  <a:cs typeface="Open Sans"/>
                  <a:sym typeface="Open Sans"/>
                </a:rPr>
                <a:t> hanya ada pada sedikit diatas tingkatan “sedang”</a:t>
              </a:r>
              <a:r>
                <a:rPr lang="en-US" sz="1400">
                  <a:solidFill>
                    <a:srgbClr val="184587"/>
                  </a:solidFill>
                  <a:latin typeface="Open Sans"/>
                  <a:ea typeface="Open Sans"/>
                  <a:cs typeface="Open Sans"/>
                  <a:sym typeface="Open Sans"/>
                </a:rPr>
                <a:t>; </a:t>
              </a:r>
              <a:r>
                <a:rPr lang="en-US" sz="1400" b="1">
                  <a:solidFill>
                    <a:srgbClr val="184587"/>
                  </a:solidFill>
                  <a:latin typeface="Open Sans"/>
                  <a:ea typeface="Open Sans"/>
                  <a:cs typeface="Open Sans"/>
                  <a:sym typeface="Open Sans"/>
                </a:rPr>
                <a:t>belum mencapai tingkatan “baik”</a:t>
              </a:r>
              <a:endParaRPr>
                <a:solidFill>
                  <a:srgbClr val="184587"/>
                </a:solidFill>
              </a:endParaRPr>
            </a:p>
          </p:txBody>
        </p:sp>
        <p:sp>
          <p:nvSpPr>
            <p:cNvPr id="289" name="Google Shape;289;p5"/>
            <p:cNvSpPr txBox="1"/>
            <p:nvPr/>
          </p:nvSpPr>
          <p:spPr>
            <a:xfrm>
              <a:off x="33515" y="4008007"/>
              <a:ext cx="830400" cy="31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800" b="0" i="0" u="none" strike="noStrike" cap="none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“</a:t>
              </a:r>
              <a:endParaRPr sz="1300">
                <a:solidFill>
                  <a:schemeClr val="dk1"/>
                </a:solidFill>
              </a:endParaRPr>
            </a:p>
          </p:txBody>
        </p:sp>
      </p:grpSp>
      <p:sp>
        <p:nvSpPr>
          <p:cNvPr id="290" name="Google Shape;290;p5"/>
          <p:cNvSpPr txBox="1"/>
          <p:nvPr/>
        </p:nvSpPr>
        <p:spPr>
          <a:xfrm>
            <a:off x="6736055" y="2415492"/>
            <a:ext cx="49725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modul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kurikulum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yang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diharapkan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menjadi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patokan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dalam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melaksanakan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program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literasi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digital yang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sesuai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dengan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kebutuhan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dan juga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karakteristik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masyarakat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Indonesia</a:t>
            </a:r>
            <a:endParaRPr sz="1600" b="1" dirty="0">
              <a:solidFill>
                <a:srgbClr val="F95B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7946991" y="3769105"/>
            <a:ext cx="2596800" cy="5499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6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Empat</a:t>
            </a: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fokus</a:t>
            </a:r>
            <a:r>
              <a:rPr lang="en-US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pilar </a:t>
            </a:r>
            <a:endParaRPr sz="1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2" name="Google Shape;29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2716" y="4513769"/>
            <a:ext cx="640079" cy="64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"/>
          <p:cNvSpPr txBox="1"/>
          <p:nvPr/>
        </p:nvSpPr>
        <p:spPr>
          <a:xfrm>
            <a:off x="9245391" y="5114623"/>
            <a:ext cx="16722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 dirty="0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Digital Culture</a:t>
            </a:r>
            <a:endParaRPr sz="1500" b="1" dirty="0"/>
          </a:p>
        </p:txBody>
      </p:sp>
      <p:pic>
        <p:nvPicPr>
          <p:cNvPr id="294" name="Google Shape;29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8770" y="4425696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"/>
          <p:cNvSpPr txBox="1"/>
          <p:nvPr/>
        </p:nvSpPr>
        <p:spPr>
          <a:xfrm>
            <a:off x="6271445" y="5098468"/>
            <a:ext cx="16722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 dirty="0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Digital Skills</a:t>
            </a:r>
            <a:endParaRPr sz="1500" b="1" i="1" dirty="0">
              <a:solidFill>
                <a:srgbClr val="01327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6" name="Google Shape;29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0770" y="4487340"/>
            <a:ext cx="640079" cy="64007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"/>
          <p:cNvSpPr txBox="1"/>
          <p:nvPr/>
        </p:nvSpPr>
        <p:spPr>
          <a:xfrm>
            <a:off x="7723445" y="5098468"/>
            <a:ext cx="16722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Digital Security</a:t>
            </a:r>
            <a:endParaRPr sz="1500" b="1" i="1">
              <a:solidFill>
                <a:srgbClr val="01327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Google Shape;29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1573" y="4422328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"/>
          <p:cNvSpPr txBox="1"/>
          <p:nvPr/>
        </p:nvSpPr>
        <p:spPr>
          <a:xfrm>
            <a:off x="10641203" y="5095100"/>
            <a:ext cx="16722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1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Digital Ethics</a:t>
            </a:r>
            <a:endParaRPr sz="1500" b="1" i="1">
              <a:solidFill>
                <a:srgbClr val="01327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0" name="Google Shape;30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56723" y="217542"/>
            <a:ext cx="410483" cy="4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74304" y="159800"/>
            <a:ext cx="816818" cy="46953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object 66">
            <a:extLst>
              <a:ext uri="{FF2B5EF4-FFF2-40B4-BE49-F238E27FC236}">
                <a16:creationId xmlns:a16="http://schemas.microsoft.com/office/drawing/2014/main" id="{527A258D-A3EA-4F5D-4879-2E770A97A5CF}"/>
              </a:ext>
            </a:extLst>
          </p:cNvPr>
          <p:cNvSpPr txBox="1"/>
          <p:nvPr/>
        </p:nvSpPr>
        <p:spPr>
          <a:xfrm>
            <a:off x="11533099" y="6421628"/>
            <a:ext cx="113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"/>
          <p:cNvSpPr/>
          <p:nvPr/>
        </p:nvSpPr>
        <p:spPr>
          <a:xfrm>
            <a:off x="-1066800" y="342900"/>
            <a:ext cx="914400" cy="914400"/>
          </a:xfrm>
          <a:prstGeom prst="rect">
            <a:avLst/>
          </a:prstGeom>
          <a:solidFill>
            <a:srgbClr val="013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7"/>
          <p:cNvSpPr/>
          <p:nvPr/>
        </p:nvSpPr>
        <p:spPr>
          <a:xfrm>
            <a:off x="-1066800" y="1422400"/>
            <a:ext cx="914400" cy="914400"/>
          </a:xfrm>
          <a:prstGeom prst="rect">
            <a:avLst/>
          </a:prstGeom>
          <a:solidFill>
            <a:srgbClr val="5281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7"/>
          <p:cNvSpPr/>
          <p:nvPr/>
        </p:nvSpPr>
        <p:spPr>
          <a:xfrm>
            <a:off x="-1066800" y="2501900"/>
            <a:ext cx="914400" cy="914400"/>
          </a:xfrm>
          <a:prstGeom prst="rect">
            <a:avLst/>
          </a:prstGeom>
          <a:solidFill>
            <a:srgbClr val="F95B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7"/>
          <p:cNvSpPr/>
          <p:nvPr/>
        </p:nvSpPr>
        <p:spPr>
          <a:xfrm>
            <a:off x="-1066800" y="3581400"/>
            <a:ext cx="914400" cy="914400"/>
          </a:xfrm>
          <a:prstGeom prst="rect">
            <a:avLst/>
          </a:prstGeom>
          <a:solidFill>
            <a:srgbClr val="1FB2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7"/>
          <p:cNvSpPr/>
          <p:nvPr/>
        </p:nvSpPr>
        <p:spPr>
          <a:xfrm>
            <a:off x="-1079500" y="4660900"/>
            <a:ext cx="914400" cy="914400"/>
          </a:xfrm>
          <a:prstGeom prst="rect">
            <a:avLst/>
          </a:prstGeom>
          <a:solidFill>
            <a:srgbClr val="47AF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7"/>
          <p:cNvSpPr/>
          <p:nvPr/>
        </p:nvSpPr>
        <p:spPr>
          <a:xfrm>
            <a:off x="-1079500" y="5740400"/>
            <a:ext cx="914400" cy="914400"/>
          </a:xfrm>
          <a:prstGeom prst="rect">
            <a:avLst/>
          </a:prstGeom>
          <a:solidFill>
            <a:srgbClr val="DDDF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"/>
          <p:cNvSpPr/>
          <p:nvPr/>
        </p:nvSpPr>
        <p:spPr>
          <a:xfrm>
            <a:off x="1187876" y="159794"/>
            <a:ext cx="9080204" cy="94629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DUKUNGAN KEMENKOMINFO UNTUK TRANSFORMASI DIGITAL SEKTOR PENDIDIKAN - REGULASI</a:t>
            </a:r>
            <a:endParaRPr sz="2200" b="1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7"/>
          <p:cNvSpPr/>
          <p:nvPr/>
        </p:nvSpPr>
        <p:spPr>
          <a:xfrm>
            <a:off x="321484" y="1952523"/>
            <a:ext cx="3365933" cy="735495"/>
          </a:xfrm>
          <a:prstGeom prst="ribbon2">
            <a:avLst>
              <a:gd name="adj1" fmla="val 18554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rPr lang="en-US"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RUU PDP</a:t>
            </a:r>
            <a:endParaRPr sz="2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7"/>
          <p:cNvSpPr txBox="1"/>
          <p:nvPr/>
        </p:nvSpPr>
        <p:spPr>
          <a:xfrm>
            <a:off x="3803872" y="1476733"/>
            <a:ext cx="747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95B3E"/>
              </a:buClr>
              <a:buSzPts val="1400"/>
              <a:buFont typeface="Open Sans"/>
              <a:buNone/>
            </a:pPr>
            <a:r>
              <a:rPr lang="en-US" sz="14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Kehadiran RUU PDP akan menghadirkan payung hukum yang lebih komprehensif </a:t>
            </a: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dalam memberikan landasan hukum bagi pemerintah Indonesia</a:t>
            </a:r>
            <a:r>
              <a:rPr lang="en-US" sz="1400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4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dalam melindungi data pribadi masyarakat Indonesia, tidak terkecuali di sektor pendidikan.</a:t>
            </a:r>
            <a:endParaRPr sz="1400" b="1">
              <a:solidFill>
                <a:srgbClr val="1845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>
              <a:solidFill>
                <a:srgbClr val="F95B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1327E"/>
              </a:buClr>
              <a:buSzPts val="1400"/>
              <a:buFont typeface="Open Sans"/>
              <a:buNone/>
            </a:pPr>
            <a:r>
              <a:rPr lang="en-US" sz="1400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RUU PDP juga </a:t>
            </a:r>
            <a:r>
              <a:rPr lang="en-US" sz="14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mengisyaratkan</a:t>
            </a:r>
            <a:r>
              <a:rPr lang="en-US" sz="1400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 hadirnya </a:t>
            </a:r>
            <a:r>
              <a:rPr lang="en-US" sz="1400" b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dua aktor penting</a:t>
            </a:r>
            <a:r>
              <a:rPr lang="en-US" sz="1400" b="1">
                <a:solidFill>
                  <a:srgbClr val="F95B3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400">
                <a:solidFill>
                  <a:srgbClr val="01327E"/>
                </a:solidFill>
                <a:latin typeface="Open Sans"/>
                <a:ea typeface="Open Sans"/>
                <a:cs typeface="Open Sans"/>
                <a:sym typeface="Open Sans"/>
              </a:rPr>
              <a:t>dalam proses pelindungan data pribadi, yaitu </a:t>
            </a:r>
            <a:r>
              <a:rPr lang="en-US" sz="1400" b="1" i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data protection officer </a:t>
            </a:r>
            <a:r>
              <a:rPr lang="en-US" sz="1400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dan </a:t>
            </a:r>
            <a:r>
              <a:rPr lang="en-US" sz="1400" b="1" i="1">
                <a:solidFill>
                  <a:srgbClr val="184587"/>
                </a:solidFill>
                <a:latin typeface="Open Sans"/>
                <a:ea typeface="Open Sans"/>
                <a:cs typeface="Open Sans"/>
                <a:sym typeface="Open Sans"/>
              </a:rPr>
              <a:t>data protection authority</a:t>
            </a:r>
            <a:r>
              <a:rPr lang="en-US" sz="1400" b="1" i="1">
                <a:solidFill>
                  <a:srgbClr val="F95B3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pic>
        <p:nvPicPr>
          <p:cNvPr id="334" name="Google Shape;334;p7"/>
          <p:cNvPicPr preferRelativeResize="0"/>
          <p:nvPr/>
        </p:nvPicPr>
        <p:blipFill rotWithShape="1">
          <a:blip r:embed="rId3">
            <a:alphaModFix/>
          </a:blip>
          <a:srcRect l="39679" t="36917" r="37629" b="28688"/>
          <a:stretch/>
        </p:blipFill>
        <p:spPr>
          <a:xfrm>
            <a:off x="5083950" y="3638142"/>
            <a:ext cx="1908313" cy="28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7"/>
          <p:cNvPicPr preferRelativeResize="0"/>
          <p:nvPr/>
        </p:nvPicPr>
        <p:blipFill rotWithShape="1">
          <a:blip r:embed="rId3">
            <a:alphaModFix/>
          </a:blip>
          <a:srcRect t="65051" r="60368" b="25655"/>
          <a:stretch/>
        </p:blipFill>
        <p:spPr>
          <a:xfrm>
            <a:off x="123108" y="5757594"/>
            <a:ext cx="4831789" cy="1133063"/>
          </a:xfrm>
          <a:custGeom>
            <a:avLst/>
            <a:gdLst/>
            <a:ahLst/>
            <a:cxnLst/>
            <a:rect l="l" t="t" r="r" b="b"/>
            <a:pathLst>
              <a:path w="4831789" h="1570383" extrusionOk="0">
                <a:moveTo>
                  <a:pt x="0" y="0"/>
                </a:moveTo>
                <a:lnTo>
                  <a:pt x="403666" y="0"/>
                </a:lnTo>
                <a:lnTo>
                  <a:pt x="403666" y="99392"/>
                </a:lnTo>
                <a:lnTo>
                  <a:pt x="2311979" y="99392"/>
                </a:lnTo>
                <a:lnTo>
                  <a:pt x="2311979" y="0"/>
                </a:lnTo>
                <a:lnTo>
                  <a:pt x="4831789" y="0"/>
                </a:lnTo>
                <a:lnTo>
                  <a:pt x="4831789" y="1570383"/>
                </a:lnTo>
                <a:lnTo>
                  <a:pt x="0" y="157038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6" name="Google Shape;336;p7"/>
          <p:cNvSpPr/>
          <p:nvPr/>
        </p:nvSpPr>
        <p:spPr>
          <a:xfrm>
            <a:off x="4880113" y="6497311"/>
            <a:ext cx="3120887" cy="356616"/>
          </a:xfrm>
          <a:prstGeom prst="rect">
            <a:avLst/>
          </a:prstGeom>
          <a:solidFill>
            <a:srgbClr val="FFD5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6921" y="4999928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7"/>
          <p:cNvSpPr txBox="1"/>
          <p:nvPr/>
        </p:nvSpPr>
        <p:spPr>
          <a:xfrm>
            <a:off x="1002215" y="4974621"/>
            <a:ext cx="149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Jenis data pribadi (umum &amp; spesifik)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"/>
          <p:cNvSpPr/>
          <p:nvPr/>
        </p:nvSpPr>
        <p:spPr>
          <a:xfrm>
            <a:off x="5516217" y="5917944"/>
            <a:ext cx="437322" cy="309727"/>
          </a:xfrm>
          <a:prstGeom prst="rect">
            <a:avLst/>
          </a:prstGeom>
          <a:solidFill>
            <a:srgbClr val="FFB6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"/>
          <p:cNvSpPr/>
          <p:nvPr/>
        </p:nvSpPr>
        <p:spPr>
          <a:xfrm>
            <a:off x="5962755" y="5914478"/>
            <a:ext cx="437322" cy="309727"/>
          </a:xfrm>
          <a:prstGeom prst="rect">
            <a:avLst/>
          </a:prstGeom>
          <a:solidFill>
            <a:srgbClr val="FEA7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7"/>
          <p:cNvSpPr txBox="1"/>
          <p:nvPr/>
        </p:nvSpPr>
        <p:spPr>
          <a:xfrm>
            <a:off x="5650330" y="5875178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lang="en-US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PDP</a:t>
            </a: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7"/>
          <p:cNvSpPr/>
          <p:nvPr/>
        </p:nvSpPr>
        <p:spPr>
          <a:xfrm>
            <a:off x="3492501" y="4742117"/>
            <a:ext cx="77787" cy="1049083"/>
          </a:xfrm>
          <a:prstGeom prst="rect">
            <a:avLst/>
          </a:prstGeom>
          <a:solidFill>
            <a:srgbClr val="FFD5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"/>
          <p:cNvSpPr txBox="1"/>
          <p:nvPr/>
        </p:nvSpPr>
        <p:spPr>
          <a:xfrm>
            <a:off x="1780252" y="4093822"/>
            <a:ext cx="14976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Hak pemilik data pribadi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9839" y="4010597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"/>
          <p:cNvSpPr/>
          <p:nvPr/>
        </p:nvSpPr>
        <p:spPr>
          <a:xfrm>
            <a:off x="4269024" y="3873787"/>
            <a:ext cx="77787" cy="2286000"/>
          </a:xfrm>
          <a:prstGeom prst="rect">
            <a:avLst/>
          </a:prstGeom>
          <a:solidFill>
            <a:srgbClr val="FFD5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"/>
          <p:cNvSpPr txBox="1"/>
          <p:nvPr/>
        </p:nvSpPr>
        <p:spPr>
          <a:xfrm>
            <a:off x="2529062" y="3299978"/>
            <a:ext cx="14976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Pemrosesan data pribadi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4704" y="3146243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7"/>
          <p:cNvPicPr preferRelativeResize="0"/>
          <p:nvPr/>
        </p:nvPicPr>
        <p:blipFill rotWithShape="1">
          <a:blip r:embed="rId3">
            <a:alphaModFix/>
          </a:blip>
          <a:srcRect l="62199" t="65051" b="25655"/>
          <a:stretch/>
        </p:blipFill>
        <p:spPr>
          <a:xfrm>
            <a:off x="7583556" y="5724936"/>
            <a:ext cx="4608443" cy="1133064"/>
          </a:xfrm>
          <a:custGeom>
            <a:avLst/>
            <a:gdLst/>
            <a:ahLst/>
            <a:cxnLst/>
            <a:rect l="l" t="t" r="r" b="b"/>
            <a:pathLst>
              <a:path w="4608443" h="1133064" extrusionOk="0">
                <a:moveTo>
                  <a:pt x="291318" y="0"/>
                </a:moveTo>
                <a:lnTo>
                  <a:pt x="1356906" y="0"/>
                </a:lnTo>
                <a:lnTo>
                  <a:pt x="1361896" y="24719"/>
                </a:lnTo>
                <a:cubicBezTo>
                  <a:pt x="1403884" y="123988"/>
                  <a:pt x="1502179" y="193642"/>
                  <a:pt x="1616742" y="193642"/>
                </a:cubicBezTo>
                <a:cubicBezTo>
                  <a:pt x="1731305" y="193642"/>
                  <a:pt x="1829601" y="123988"/>
                  <a:pt x="1871588" y="24719"/>
                </a:cubicBezTo>
                <a:lnTo>
                  <a:pt x="1876578" y="0"/>
                </a:lnTo>
                <a:lnTo>
                  <a:pt x="3626107" y="0"/>
                </a:lnTo>
                <a:lnTo>
                  <a:pt x="3626107" y="1128991"/>
                </a:lnTo>
                <a:lnTo>
                  <a:pt x="4608443" y="1128991"/>
                </a:lnTo>
                <a:lnTo>
                  <a:pt x="4608443" y="1133064"/>
                </a:lnTo>
                <a:lnTo>
                  <a:pt x="0" y="1133064"/>
                </a:lnTo>
                <a:lnTo>
                  <a:pt x="0" y="223951"/>
                </a:lnTo>
                <a:lnTo>
                  <a:pt x="24856" y="226456"/>
                </a:lnTo>
                <a:cubicBezTo>
                  <a:pt x="139420" y="226456"/>
                  <a:pt x="237715" y="156802"/>
                  <a:pt x="279702" y="5753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9" name="Google Shape;349;p7"/>
          <p:cNvSpPr/>
          <p:nvPr/>
        </p:nvSpPr>
        <p:spPr>
          <a:xfrm>
            <a:off x="7968858" y="3873787"/>
            <a:ext cx="77787" cy="2286000"/>
          </a:xfrm>
          <a:prstGeom prst="rect">
            <a:avLst/>
          </a:prstGeom>
          <a:solidFill>
            <a:srgbClr val="FFD5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7"/>
          <p:cNvSpPr txBox="1"/>
          <p:nvPr/>
        </p:nvSpPr>
        <p:spPr>
          <a:xfrm>
            <a:off x="8349604" y="3109525"/>
            <a:ext cx="3003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Kewajiban pengendali &amp; prosesor data pribadi dalam aktivitas pemrosesan data pribadi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29402" y="3167560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7"/>
          <p:cNvSpPr/>
          <p:nvPr/>
        </p:nvSpPr>
        <p:spPr>
          <a:xfrm>
            <a:off x="8752235" y="4742117"/>
            <a:ext cx="77787" cy="1049083"/>
          </a:xfrm>
          <a:prstGeom prst="rect">
            <a:avLst/>
          </a:prstGeom>
          <a:solidFill>
            <a:srgbClr val="FFD5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7"/>
          <p:cNvSpPr txBox="1"/>
          <p:nvPr/>
        </p:nvSpPr>
        <p:spPr>
          <a:xfrm>
            <a:off x="9138966" y="4143081"/>
            <a:ext cx="14976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Transfer data pribadi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44384" y="4010597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7"/>
          <p:cNvSpPr txBox="1"/>
          <p:nvPr/>
        </p:nvSpPr>
        <p:spPr>
          <a:xfrm>
            <a:off x="9830340" y="4926725"/>
            <a:ext cx="2214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Ketentuan sanksi terkait pelanggaran/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penyalahgunaan data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84587"/>
              </a:buClr>
              <a:buSzPts val="1400"/>
              <a:buFont typeface="Open Sans"/>
              <a:buNone/>
            </a:pPr>
            <a:r>
              <a:rPr lang="en-US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pribadi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47696" y="5059258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"/>
          <p:cNvSpPr txBox="1"/>
          <p:nvPr/>
        </p:nvSpPr>
        <p:spPr>
          <a:xfrm>
            <a:off x="6834259" y="6303122"/>
            <a:ext cx="867545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700"/>
              <a:buFont typeface="Open Sans"/>
              <a:buNone/>
            </a:pPr>
            <a:r>
              <a:rPr lang="en-US" sz="700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Sumber: Freepik</a:t>
            </a:r>
            <a:endParaRPr sz="700">
              <a:solidFill>
                <a:srgbClr val="D8D8D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8" name="Google Shape;358;p7"/>
          <p:cNvPicPr preferRelativeResize="0"/>
          <p:nvPr/>
        </p:nvPicPr>
        <p:blipFill rotWithShape="1">
          <a:blip r:embed="rId3">
            <a:alphaModFix/>
          </a:blip>
          <a:srcRect l="29233" t="61164" r="66362" b="33508"/>
          <a:stretch/>
        </p:blipFill>
        <p:spPr>
          <a:xfrm>
            <a:off x="3687417" y="5251141"/>
            <a:ext cx="536714" cy="649422"/>
          </a:xfrm>
          <a:custGeom>
            <a:avLst/>
            <a:gdLst/>
            <a:ahLst/>
            <a:cxnLst/>
            <a:rect l="l" t="t" r="r" b="b"/>
            <a:pathLst>
              <a:path w="536714" h="649422" extrusionOk="0">
                <a:moveTo>
                  <a:pt x="268357" y="0"/>
                </a:moveTo>
                <a:cubicBezTo>
                  <a:pt x="416566" y="0"/>
                  <a:pt x="536714" y="145378"/>
                  <a:pt x="536714" y="324711"/>
                </a:cubicBezTo>
                <a:cubicBezTo>
                  <a:pt x="536714" y="504044"/>
                  <a:pt x="416566" y="649422"/>
                  <a:pt x="268357" y="649422"/>
                </a:cubicBezTo>
                <a:cubicBezTo>
                  <a:pt x="120148" y="649422"/>
                  <a:pt x="0" y="504044"/>
                  <a:pt x="0" y="324711"/>
                </a:cubicBezTo>
                <a:cubicBezTo>
                  <a:pt x="0" y="145378"/>
                  <a:pt x="120148" y="0"/>
                  <a:pt x="26835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59" name="Google Shape;359;p7"/>
          <p:cNvPicPr preferRelativeResize="0"/>
          <p:nvPr/>
        </p:nvPicPr>
        <p:blipFill rotWithShape="1">
          <a:blip r:embed="rId3">
            <a:alphaModFix/>
          </a:blip>
          <a:srcRect l="29233" t="61164" r="66362" b="33508"/>
          <a:stretch/>
        </p:blipFill>
        <p:spPr>
          <a:xfrm>
            <a:off x="7302762" y="4051646"/>
            <a:ext cx="536714" cy="649422"/>
          </a:xfrm>
          <a:custGeom>
            <a:avLst/>
            <a:gdLst/>
            <a:ahLst/>
            <a:cxnLst/>
            <a:rect l="l" t="t" r="r" b="b"/>
            <a:pathLst>
              <a:path w="536714" h="649422" extrusionOk="0">
                <a:moveTo>
                  <a:pt x="268357" y="0"/>
                </a:moveTo>
                <a:cubicBezTo>
                  <a:pt x="416566" y="0"/>
                  <a:pt x="536714" y="145378"/>
                  <a:pt x="536714" y="324711"/>
                </a:cubicBezTo>
                <a:cubicBezTo>
                  <a:pt x="536714" y="504044"/>
                  <a:pt x="416566" y="649422"/>
                  <a:pt x="268357" y="649422"/>
                </a:cubicBezTo>
                <a:cubicBezTo>
                  <a:pt x="120148" y="649422"/>
                  <a:pt x="0" y="504044"/>
                  <a:pt x="0" y="324711"/>
                </a:cubicBezTo>
                <a:cubicBezTo>
                  <a:pt x="0" y="145378"/>
                  <a:pt x="120148" y="0"/>
                  <a:pt x="26835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0" name="Google Shape;360;p7"/>
          <p:cNvPicPr preferRelativeResize="0"/>
          <p:nvPr/>
        </p:nvPicPr>
        <p:blipFill rotWithShape="1">
          <a:blip r:embed="rId3">
            <a:alphaModFix/>
          </a:blip>
          <a:srcRect l="29233" t="61164" r="66362" b="33508"/>
          <a:stretch/>
        </p:blipFill>
        <p:spPr>
          <a:xfrm>
            <a:off x="10586594" y="5735133"/>
            <a:ext cx="536714" cy="649422"/>
          </a:xfrm>
          <a:custGeom>
            <a:avLst/>
            <a:gdLst/>
            <a:ahLst/>
            <a:cxnLst/>
            <a:rect l="l" t="t" r="r" b="b"/>
            <a:pathLst>
              <a:path w="536714" h="649422" extrusionOk="0">
                <a:moveTo>
                  <a:pt x="268357" y="0"/>
                </a:moveTo>
                <a:cubicBezTo>
                  <a:pt x="416566" y="0"/>
                  <a:pt x="536714" y="145378"/>
                  <a:pt x="536714" y="324711"/>
                </a:cubicBezTo>
                <a:cubicBezTo>
                  <a:pt x="536714" y="504044"/>
                  <a:pt x="416566" y="649422"/>
                  <a:pt x="268357" y="649422"/>
                </a:cubicBezTo>
                <a:cubicBezTo>
                  <a:pt x="120148" y="649422"/>
                  <a:pt x="0" y="504044"/>
                  <a:pt x="0" y="324711"/>
                </a:cubicBezTo>
                <a:cubicBezTo>
                  <a:pt x="0" y="145378"/>
                  <a:pt x="120148" y="0"/>
                  <a:pt x="26835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1" name="Google Shape;361;p7"/>
          <p:cNvPicPr preferRelativeResize="0"/>
          <p:nvPr/>
        </p:nvPicPr>
        <p:blipFill rotWithShape="1">
          <a:blip r:embed="rId3">
            <a:alphaModFix/>
          </a:blip>
          <a:srcRect l="28509" t="39786" r="68801" b="57523"/>
          <a:stretch/>
        </p:blipFill>
        <p:spPr>
          <a:xfrm>
            <a:off x="3803872" y="3942552"/>
            <a:ext cx="327992" cy="327992"/>
          </a:xfrm>
          <a:custGeom>
            <a:avLst/>
            <a:gdLst/>
            <a:ahLst/>
            <a:cxnLst/>
            <a:rect l="l" t="t" r="r" b="b"/>
            <a:pathLst>
              <a:path w="327992" h="327992" extrusionOk="0">
                <a:moveTo>
                  <a:pt x="163996" y="0"/>
                </a:moveTo>
                <a:cubicBezTo>
                  <a:pt x="254568" y="0"/>
                  <a:pt x="327992" y="73424"/>
                  <a:pt x="327992" y="163996"/>
                </a:cubicBezTo>
                <a:cubicBezTo>
                  <a:pt x="327992" y="254568"/>
                  <a:pt x="254568" y="327992"/>
                  <a:pt x="163996" y="327992"/>
                </a:cubicBezTo>
                <a:cubicBezTo>
                  <a:pt x="73424" y="327992"/>
                  <a:pt x="0" y="254568"/>
                  <a:pt x="0" y="163996"/>
                </a:cubicBezTo>
                <a:cubicBezTo>
                  <a:pt x="0" y="73424"/>
                  <a:pt x="73424" y="0"/>
                  <a:pt x="16399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2" name="Google Shape;362;p7"/>
          <p:cNvPicPr preferRelativeResize="0"/>
          <p:nvPr/>
        </p:nvPicPr>
        <p:blipFill rotWithShape="1">
          <a:blip r:embed="rId3">
            <a:alphaModFix/>
          </a:blip>
          <a:srcRect l="28509" t="39786" r="68801" b="57523"/>
          <a:stretch/>
        </p:blipFill>
        <p:spPr>
          <a:xfrm>
            <a:off x="1499127" y="4486746"/>
            <a:ext cx="327992" cy="327992"/>
          </a:xfrm>
          <a:custGeom>
            <a:avLst/>
            <a:gdLst/>
            <a:ahLst/>
            <a:cxnLst/>
            <a:rect l="l" t="t" r="r" b="b"/>
            <a:pathLst>
              <a:path w="327992" h="327992" extrusionOk="0">
                <a:moveTo>
                  <a:pt x="163996" y="0"/>
                </a:moveTo>
                <a:cubicBezTo>
                  <a:pt x="254568" y="0"/>
                  <a:pt x="327992" y="73424"/>
                  <a:pt x="327992" y="163996"/>
                </a:cubicBezTo>
                <a:cubicBezTo>
                  <a:pt x="327992" y="254568"/>
                  <a:pt x="254568" y="327992"/>
                  <a:pt x="163996" y="327992"/>
                </a:cubicBezTo>
                <a:cubicBezTo>
                  <a:pt x="73424" y="327992"/>
                  <a:pt x="0" y="254568"/>
                  <a:pt x="0" y="163996"/>
                </a:cubicBezTo>
                <a:cubicBezTo>
                  <a:pt x="0" y="73424"/>
                  <a:pt x="73424" y="0"/>
                  <a:pt x="16399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3" name="Google Shape;363;p7"/>
          <p:cNvPicPr preferRelativeResize="0"/>
          <p:nvPr/>
        </p:nvPicPr>
        <p:blipFill rotWithShape="1">
          <a:blip r:embed="rId3">
            <a:alphaModFix/>
          </a:blip>
          <a:srcRect l="28509" t="39786" r="68801" b="57523"/>
          <a:stretch/>
        </p:blipFill>
        <p:spPr>
          <a:xfrm>
            <a:off x="7169073" y="5004127"/>
            <a:ext cx="327992" cy="327992"/>
          </a:xfrm>
          <a:custGeom>
            <a:avLst/>
            <a:gdLst/>
            <a:ahLst/>
            <a:cxnLst/>
            <a:rect l="l" t="t" r="r" b="b"/>
            <a:pathLst>
              <a:path w="327992" h="327992" extrusionOk="0">
                <a:moveTo>
                  <a:pt x="163996" y="0"/>
                </a:moveTo>
                <a:cubicBezTo>
                  <a:pt x="254568" y="0"/>
                  <a:pt x="327992" y="73424"/>
                  <a:pt x="327992" y="163996"/>
                </a:cubicBezTo>
                <a:cubicBezTo>
                  <a:pt x="327992" y="254568"/>
                  <a:pt x="254568" y="327992"/>
                  <a:pt x="163996" y="327992"/>
                </a:cubicBezTo>
                <a:cubicBezTo>
                  <a:pt x="73424" y="327992"/>
                  <a:pt x="0" y="254568"/>
                  <a:pt x="0" y="163996"/>
                </a:cubicBezTo>
                <a:cubicBezTo>
                  <a:pt x="0" y="73424"/>
                  <a:pt x="73424" y="0"/>
                  <a:pt x="16399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4" name="Google Shape;364;p7"/>
          <p:cNvPicPr preferRelativeResize="0"/>
          <p:nvPr/>
        </p:nvPicPr>
        <p:blipFill rotWithShape="1">
          <a:blip r:embed="rId3">
            <a:alphaModFix/>
          </a:blip>
          <a:srcRect l="28509" t="39786" r="68801" b="57523"/>
          <a:stretch/>
        </p:blipFill>
        <p:spPr>
          <a:xfrm>
            <a:off x="9723780" y="3836384"/>
            <a:ext cx="327992" cy="327992"/>
          </a:xfrm>
          <a:custGeom>
            <a:avLst/>
            <a:gdLst/>
            <a:ahLst/>
            <a:cxnLst/>
            <a:rect l="l" t="t" r="r" b="b"/>
            <a:pathLst>
              <a:path w="327992" h="327992" extrusionOk="0">
                <a:moveTo>
                  <a:pt x="163996" y="0"/>
                </a:moveTo>
                <a:cubicBezTo>
                  <a:pt x="254568" y="0"/>
                  <a:pt x="327992" y="73424"/>
                  <a:pt x="327992" y="163996"/>
                </a:cubicBezTo>
                <a:cubicBezTo>
                  <a:pt x="327992" y="254568"/>
                  <a:pt x="254568" y="327992"/>
                  <a:pt x="163996" y="327992"/>
                </a:cubicBezTo>
                <a:cubicBezTo>
                  <a:pt x="73424" y="327992"/>
                  <a:pt x="0" y="254568"/>
                  <a:pt x="0" y="163996"/>
                </a:cubicBezTo>
                <a:cubicBezTo>
                  <a:pt x="0" y="73424"/>
                  <a:pt x="73424" y="0"/>
                  <a:pt x="16399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5" name="Google Shape;365;p7"/>
          <p:cNvPicPr preferRelativeResize="0"/>
          <p:nvPr/>
        </p:nvPicPr>
        <p:blipFill rotWithShape="1">
          <a:blip r:embed="rId3">
            <a:alphaModFix/>
          </a:blip>
          <a:srcRect l="73685" t="63980" r="24064" b="33770"/>
          <a:stretch/>
        </p:blipFill>
        <p:spPr>
          <a:xfrm>
            <a:off x="3082480" y="4776097"/>
            <a:ext cx="274252" cy="274252"/>
          </a:xfrm>
          <a:custGeom>
            <a:avLst/>
            <a:gdLst/>
            <a:ahLst/>
            <a:cxnLst/>
            <a:rect l="l" t="t" r="r" b="b"/>
            <a:pathLst>
              <a:path w="274252" h="274252" extrusionOk="0">
                <a:moveTo>
                  <a:pt x="137126" y="0"/>
                </a:moveTo>
                <a:cubicBezTo>
                  <a:pt x="212859" y="0"/>
                  <a:pt x="274252" y="61393"/>
                  <a:pt x="274252" y="137126"/>
                </a:cubicBezTo>
                <a:cubicBezTo>
                  <a:pt x="274252" y="212859"/>
                  <a:pt x="212859" y="274252"/>
                  <a:pt x="137126" y="274252"/>
                </a:cubicBezTo>
                <a:cubicBezTo>
                  <a:pt x="61393" y="274252"/>
                  <a:pt x="0" y="212859"/>
                  <a:pt x="0" y="137126"/>
                </a:cubicBezTo>
                <a:cubicBezTo>
                  <a:pt x="0" y="61393"/>
                  <a:pt x="61393" y="0"/>
                  <a:pt x="13712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6" name="Google Shape;366;p7"/>
          <p:cNvPicPr preferRelativeResize="0"/>
          <p:nvPr/>
        </p:nvPicPr>
        <p:blipFill rotWithShape="1">
          <a:blip r:embed="rId3">
            <a:alphaModFix/>
          </a:blip>
          <a:srcRect l="73685" t="63980" r="24064" b="33770"/>
          <a:stretch/>
        </p:blipFill>
        <p:spPr>
          <a:xfrm>
            <a:off x="5495330" y="3287167"/>
            <a:ext cx="274252" cy="274252"/>
          </a:xfrm>
          <a:custGeom>
            <a:avLst/>
            <a:gdLst/>
            <a:ahLst/>
            <a:cxnLst/>
            <a:rect l="l" t="t" r="r" b="b"/>
            <a:pathLst>
              <a:path w="274252" h="274252" extrusionOk="0">
                <a:moveTo>
                  <a:pt x="137126" y="0"/>
                </a:moveTo>
                <a:cubicBezTo>
                  <a:pt x="212859" y="0"/>
                  <a:pt x="274252" y="61393"/>
                  <a:pt x="274252" y="137126"/>
                </a:cubicBezTo>
                <a:cubicBezTo>
                  <a:pt x="274252" y="212859"/>
                  <a:pt x="212859" y="274252"/>
                  <a:pt x="137126" y="274252"/>
                </a:cubicBezTo>
                <a:cubicBezTo>
                  <a:pt x="61393" y="274252"/>
                  <a:pt x="0" y="212859"/>
                  <a:pt x="0" y="137126"/>
                </a:cubicBezTo>
                <a:cubicBezTo>
                  <a:pt x="0" y="61393"/>
                  <a:pt x="61393" y="0"/>
                  <a:pt x="13712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7" name="Google Shape;367;p7"/>
          <p:cNvPicPr preferRelativeResize="0"/>
          <p:nvPr/>
        </p:nvPicPr>
        <p:blipFill rotWithShape="1">
          <a:blip r:embed="rId3">
            <a:alphaModFix/>
          </a:blip>
          <a:srcRect l="73685" t="63980" r="24064" b="33770"/>
          <a:stretch/>
        </p:blipFill>
        <p:spPr>
          <a:xfrm>
            <a:off x="8301529" y="5030997"/>
            <a:ext cx="274252" cy="274252"/>
          </a:xfrm>
          <a:custGeom>
            <a:avLst/>
            <a:gdLst/>
            <a:ahLst/>
            <a:cxnLst/>
            <a:rect l="l" t="t" r="r" b="b"/>
            <a:pathLst>
              <a:path w="274252" h="274252" extrusionOk="0">
                <a:moveTo>
                  <a:pt x="137126" y="0"/>
                </a:moveTo>
                <a:cubicBezTo>
                  <a:pt x="212859" y="0"/>
                  <a:pt x="274252" y="61393"/>
                  <a:pt x="274252" y="137126"/>
                </a:cubicBezTo>
                <a:cubicBezTo>
                  <a:pt x="274252" y="212859"/>
                  <a:pt x="212859" y="274252"/>
                  <a:pt x="137126" y="274252"/>
                </a:cubicBezTo>
                <a:cubicBezTo>
                  <a:pt x="61393" y="274252"/>
                  <a:pt x="0" y="212859"/>
                  <a:pt x="0" y="137126"/>
                </a:cubicBezTo>
                <a:cubicBezTo>
                  <a:pt x="0" y="61393"/>
                  <a:pt x="61393" y="0"/>
                  <a:pt x="13712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8" name="Google Shape;368;p7"/>
          <p:cNvPicPr preferRelativeResize="0"/>
          <p:nvPr/>
        </p:nvPicPr>
        <p:blipFill rotWithShape="1">
          <a:blip r:embed="rId3">
            <a:alphaModFix/>
          </a:blip>
          <a:srcRect l="73685" t="63980" r="24064" b="33770"/>
          <a:stretch/>
        </p:blipFill>
        <p:spPr>
          <a:xfrm>
            <a:off x="10187479" y="4542994"/>
            <a:ext cx="274252" cy="274252"/>
          </a:xfrm>
          <a:custGeom>
            <a:avLst/>
            <a:gdLst/>
            <a:ahLst/>
            <a:cxnLst/>
            <a:rect l="l" t="t" r="r" b="b"/>
            <a:pathLst>
              <a:path w="274252" h="274252" extrusionOk="0">
                <a:moveTo>
                  <a:pt x="137126" y="0"/>
                </a:moveTo>
                <a:cubicBezTo>
                  <a:pt x="212859" y="0"/>
                  <a:pt x="274252" y="61393"/>
                  <a:pt x="274252" y="137126"/>
                </a:cubicBezTo>
                <a:cubicBezTo>
                  <a:pt x="274252" y="212859"/>
                  <a:pt x="212859" y="274252"/>
                  <a:pt x="137126" y="274252"/>
                </a:cubicBezTo>
                <a:cubicBezTo>
                  <a:pt x="61393" y="274252"/>
                  <a:pt x="0" y="212859"/>
                  <a:pt x="0" y="137126"/>
                </a:cubicBezTo>
                <a:cubicBezTo>
                  <a:pt x="0" y="61393"/>
                  <a:pt x="61393" y="0"/>
                  <a:pt x="13712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69" name="Google Shape;369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56723" y="217542"/>
            <a:ext cx="410483" cy="4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474304" y="159800"/>
            <a:ext cx="816818" cy="46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8584" y="322579"/>
            <a:ext cx="5434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66465" algn="l"/>
              </a:tabLst>
            </a:pPr>
            <a:r>
              <a:rPr sz="2400" b="1" i="1" spc="60" dirty="0">
                <a:solidFill>
                  <a:srgbClr val="00458E"/>
                </a:solidFill>
                <a:latin typeface="Trebuchet MS"/>
                <a:cs typeface="Trebuchet MS"/>
              </a:rPr>
              <a:t>KUNCI</a:t>
            </a:r>
            <a:r>
              <a:rPr sz="2400" b="1" i="1" spc="-90" dirty="0">
                <a:solidFill>
                  <a:srgbClr val="00458E"/>
                </a:solidFill>
                <a:latin typeface="Trebuchet MS"/>
                <a:cs typeface="Trebuchet MS"/>
              </a:rPr>
              <a:t> </a:t>
            </a:r>
            <a:r>
              <a:rPr sz="2400" b="1" i="1" spc="10" dirty="0">
                <a:solidFill>
                  <a:srgbClr val="00458E"/>
                </a:solidFill>
                <a:latin typeface="Trebuchet MS"/>
                <a:cs typeface="Trebuchet MS"/>
              </a:rPr>
              <a:t>KEBERHASILAN</a:t>
            </a:r>
            <a:r>
              <a:rPr sz="2400" b="1" i="1" spc="-85" dirty="0">
                <a:solidFill>
                  <a:srgbClr val="00458E"/>
                </a:solidFill>
                <a:latin typeface="Trebuchet MS"/>
                <a:cs typeface="Trebuchet MS"/>
              </a:rPr>
              <a:t> </a:t>
            </a:r>
            <a:r>
              <a:rPr sz="2400" b="1" spc="-190" dirty="0">
                <a:solidFill>
                  <a:srgbClr val="00458E"/>
                </a:solidFill>
                <a:latin typeface="Tahoma"/>
                <a:cs typeface="Tahoma"/>
              </a:rPr>
              <a:t>:	</a:t>
            </a:r>
            <a:r>
              <a:rPr sz="2400" b="1" spc="-75" dirty="0">
                <a:solidFill>
                  <a:srgbClr val="00458E"/>
                </a:solidFill>
                <a:latin typeface="Tahoma"/>
                <a:cs typeface="Tahoma"/>
              </a:rPr>
              <a:t>KOLABORASI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5836" y="655344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8015" y="655344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0194" y="655344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60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7159" y="655375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60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4125" y="655372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8" y="0"/>
                </a:moveTo>
                <a:lnTo>
                  <a:pt x="13960" y="1796"/>
                </a:lnTo>
                <a:lnTo>
                  <a:pt x="6694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4" y="39023"/>
                </a:lnTo>
                <a:lnTo>
                  <a:pt x="13960" y="43922"/>
                </a:lnTo>
                <a:lnTo>
                  <a:pt x="22858" y="45719"/>
                </a:lnTo>
                <a:lnTo>
                  <a:pt x="31756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6" y="1796"/>
                </a:lnTo>
                <a:lnTo>
                  <a:pt x="22858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80639" y="655384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9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5836" y="671906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8015" y="671906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50194" y="671906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60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7159" y="671937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60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60" y="45719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60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64125" y="671933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8" y="0"/>
                </a:moveTo>
                <a:lnTo>
                  <a:pt x="13960" y="1796"/>
                </a:lnTo>
                <a:lnTo>
                  <a:pt x="6694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4" y="39023"/>
                </a:lnTo>
                <a:lnTo>
                  <a:pt x="13960" y="43922"/>
                </a:lnTo>
                <a:lnTo>
                  <a:pt x="22858" y="45719"/>
                </a:lnTo>
                <a:lnTo>
                  <a:pt x="31756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6" y="1796"/>
                </a:lnTo>
                <a:lnTo>
                  <a:pt x="22858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0639" y="671945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59" y="0"/>
                </a:moveTo>
                <a:lnTo>
                  <a:pt x="13961" y="1796"/>
                </a:lnTo>
                <a:lnTo>
                  <a:pt x="6695" y="6695"/>
                </a:lnTo>
                <a:lnTo>
                  <a:pt x="1796" y="13961"/>
                </a:lnTo>
                <a:lnTo>
                  <a:pt x="0" y="22859"/>
                </a:lnTo>
                <a:lnTo>
                  <a:pt x="1796" y="31757"/>
                </a:lnTo>
                <a:lnTo>
                  <a:pt x="6695" y="39023"/>
                </a:lnTo>
                <a:lnTo>
                  <a:pt x="13961" y="43922"/>
                </a:lnTo>
                <a:lnTo>
                  <a:pt x="22859" y="45718"/>
                </a:lnTo>
                <a:lnTo>
                  <a:pt x="31757" y="43922"/>
                </a:lnTo>
                <a:lnTo>
                  <a:pt x="39023" y="39023"/>
                </a:lnTo>
                <a:lnTo>
                  <a:pt x="43922" y="31757"/>
                </a:lnTo>
                <a:lnTo>
                  <a:pt x="45718" y="22859"/>
                </a:lnTo>
                <a:lnTo>
                  <a:pt x="43922" y="13961"/>
                </a:lnTo>
                <a:lnTo>
                  <a:pt x="39023" y="6695"/>
                </a:lnTo>
                <a:lnTo>
                  <a:pt x="31757" y="1796"/>
                </a:lnTo>
                <a:lnTo>
                  <a:pt x="22859" y="0"/>
                </a:lnTo>
                <a:close/>
              </a:path>
            </a:pathLst>
          </a:custGeom>
          <a:solidFill>
            <a:srgbClr val="C1C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-2771" y="0"/>
            <a:ext cx="12207875" cy="6864350"/>
            <a:chOff x="-3175" y="0"/>
            <a:chExt cx="12207875" cy="6864350"/>
          </a:xfrm>
        </p:grpSpPr>
        <p:sp>
          <p:nvSpPr>
            <p:cNvPr id="16" name="object 16"/>
            <p:cNvSpPr/>
            <p:nvPr/>
          </p:nvSpPr>
          <p:spPr>
            <a:xfrm>
              <a:off x="7254018" y="3734594"/>
              <a:ext cx="4938395" cy="3123565"/>
            </a:xfrm>
            <a:custGeom>
              <a:avLst/>
              <a:gdLst/>
              <a:ahLst/>
              <a:cxnLst/>
              <a:rect l="l" t="t" r="r" b="b"/>
              <a:pathLst>
                <a:path w="4938395" h="3123565">
                  <a:moveTo>
                    <a:pt x="1162183" y="1952689"/>
                  </a:moveTo>
                  <a:lnTo>
                    <a:pt x="1101607" y="1953041"/>
                  </a:lnTo>
                  <a:lnTo>
                    <a:pt x="1043078" y="1955283"/>
                  </a:lnTo>
                  <a:lnTo>
                    <a:pt x="986565" y="1959367"/>
                  </a:lnTo>
                  <a:lnTo>
                    <a:pt x="932033" y="1965245"/>
                  </a:lnTo>
                  <a:lnTo>
                    <a:pt x="879450" y="1972870"/>
                  </a:lnTo>
                  <a:lnTo>
                    <a:pt x="828784" y="1982193"/>
                  </a:lnTo>
                  <a:lnTo>
                    <a:pt x="780001" y="1993167"/>
                  </a:lnTo>
                  <a:lnTo>
                    <a:pt x="733070" y="2005745"/>
                  </a:lnTo>
                  <a:lnTo>
                    <a:pt x="687956" y="2019878"/>
                  </a:lnTo>
                  <a:lnTo>
                    <a:pt x="644628" y="2035520"/>
                  </a:lnTo>
                  <a:lnTo>
                    <a:pt x="603053" y="2052622"/>
                  </a:lnTo>
                  <a:lnTo>
                    <a:pt x="563197" y="2071136"/>
                  </a:lnTo>
                  <a:lnTo>
                    <a:pt x="525029" y="2091016"/>
                  </a:lnTo>
                  <a:lnTo>
                    <a:pt x="488515" y="2112213"/>
                  </a:lnTo>
                  <a:lnTo>
                    <a:pt x="453623" y="2134680"/>
                  </a:lnTo>
                  <a:lnTo>
                    <a:pt x="420319" y="2158369"/>
                  </a:lnTo>
                  <a:lnTo>
                    <a:pt x="388572" y="2183232"/>
                  </a:lnTo>
                  <a:lnTo>
                    <a:pt x="358348" y="2209223"/>
                  </a:lnTo>
                  <a:lnTo>
                    <a:pt x="329615" y="2236292"/>
                  </a:lnTo>
                  <a:lnTo>
                    <a:pt x="302340" y="2264392"/>
                  </a:lnTo>
                  <a:lnTo>
                    <a:pt x="276490" y="2293476"/>
                  </a:lnTo>
                  <a:lnTo>
                    <a:pt x="252032" y="2323497"/>
                  </a:lnTo>
                  <a:lnTo>
                    <a:pt x="228934" y="2354405"/>
                  </a:lnTo>
                  <a:lnTo>
                    <a:pt x="207163" y="2386155"/>
                  </a:lnTo>
                  <a:lnTo>
                    <a:pt x="186686" y="2418697"/>
                  </a:lnTo>
                  <a:lnTo>
                    <a:pt x="167470" y="2451985"/>
                  </a:lnTo>
                  <a:lnTo>
                    <a:pt x="149484" y="2485971"/>
                  </a:lnTo>
                  <a:lnTo>
                    <a:pt x="132692" y="2520606"/>
                  </a:lnTo>
                  <a:lnTo>
                    <a:pt x="117065" y="2555844"/>
                  </a:lnTo>
                  <a:lnTo>
                    <a:pt x="102567" y="2591637"/>
                  </a:lnTo>
                  <a:lnTo>
                    <a:pt x="89167" y="2627937"/>
                  </a:lnTo>
                  <a:lnTo>
                    <a:pt x="76832" y="2664696"/>
                  </a:lnTo>
                  <a:lnTo>
                    <a:pt x="65529" y="2701867"/>
                  </a:lnTo>
                  <a:lnTo>
                    <a:pt x="55226" y="2739401"/>
                  </a:lnTo>
                  <a:lnTo>
                    <a:pt x="45889" y="2777252"/>
                  </a:lnTo>
                  <a:lnTo>
                    <a:pt x="37486" y="2815372"/>
                  </a:lnTo>
                  <a:lnTo>
                    <a:pt x="29984" y="2853713"/>
                  </a:lnTo>
                  <a:lnTo>
                    <a:pt x="23351" y="2892227"/>
                  </a:lnTo>
                  <a:lnTo>
                    <a:pt x="17553" y="2930867"/>
                  </a:lnTo>
                  <a:lnTo>
                    <a:pt x="12558" y="2969585"/>
                  </a:lnTo>
                  <a:lnTo>
                    <a:pt x="8333" y="3008333"/>
                  </a:lnTo>
                  <a:lnTo>
                    <a:pt x="4845" y="3047064"/>
                  </a:lnTo>
                  <a:lnTo>
                    <a:pt x="2062" y="3085730"/>
                  </a:lnTo>
                  <a:lnTo>
                    <a:pt x="0" y="3123405"/>
                  </a:lnTo>
                  <a:lnTo>
                    <a:pt x="4937981" y="3123405"/>
                  </a:lnTo>
                  <a:lnTo>
                    <a:pt x="4937981" y="1955148"/>
                  </a:lnTo>
                  <a:lnTo>
                    <a:pt x="1261675" y="1955148"/>
                  </a:lnTo>
                  <a:lnTo>
                    <a:pt x="1162183" y="1952689"/>
                  </a:lnTo>
                  <a:close/>
                </a:path>
                <a:path w="4938395" h="3123565">
                  <a:moveTo>
                    <a:pt x="2285383" y="206106"/>
                  </a:moveTo>
                  <a:lnTo>
                    <a:pt x="2229246" y="207450"/>
                  </a:lnTo>
                  <a:lnTo>
                    <a:pt x="2178210" y="213654"/>
                  </a:lnTo>
                  <a:lnTo>
                    <a:pt x="2132029" y="224498"/>
                  </a:lnTo>
                  <a:lnTo>
                    <a:pt x="2090459" y="239764"/>
                  </a:lnTo>
                  <a:lnTo>
                    <a:pt x="2053255" y="259229"/>
                  </a:lnTo>
                  <a:lnTo>
                    <a:pt x="2020170" y="282674"/>
                  </a:lnTo>
                  <a:lnTo>
                    <a:pt x="1990961" y="309878"/>
                  </a:lnTo>
                  <a:lnTo>
                    <a:pt x="1965382" y="340622"/>
                  </a:lnTo>
                  <a:lnTo>
                    <a:pt x="1943188" y="374685"/>
                  </a:lnTo>
                  <a:lnTo>
                    <a:pt x="1924134" y="411846"/>
                  </a:lnTo>
                  <a:lnTo>
                    <a:pt x="1907974" y="451886"/>
                  </a:lnTo>
                  <a:lnTo>
                    <a:pt x="1894464" y="494584"/>
                  </a:lnTo>
                  <a:lnTo>
                    <a:pt x="1883359" y="539720"/>
                  </a:lnTo>
                  <a:lnTo>
                    <a:pt x="1874414" y="587074"/>
                  </a:lnTo>
                  <a:lnTo>
                    <a:pt x="1867382" y="636424"/>
                  </a:lnTo>
                  <a:lnTo>
                    <a:pt x="1862020" y="687552"/>
                  </a:lnTo>
                  <a:lnTo>
                    <a:pt x="1858083" y="740237"/>
                  </a:lnTo>
                  <a:lnTo>
                    <a:pt x="1855324" y="794258"/>
                  </a:lnTo>
                  <a:lnTo>
                    <a:pt x="1853499" y="849395"/>
                  </a:lnTo>
                  <a:lnTo>
                    <a:pt x="1852363" y="905429"/>
                  </a:lnTo>
                  <a:lnTo>
                    <a:pt x="1851671" y="962138"/>
                  </a:lnTo>
                  <a:lnTo>
                    <a:pt x="1850929" y="1047986"/>
                  </a:lnTo>
                  <a:lnTo>
                    <a:pt x="1850638" y="1076702"/>
                  </a:lnTo>
                  <a:lnTo>
                    <a:pt x="1849807" y="1134116"/>
                  </a:lnTo>
                  <a:lnTo>
                    <a:pt x="1848439" y="1191325"/>
                  </a:lnTo>
                  <a:lnTo>
                    <a:pt x="1846289" y="1248108"/>
                  </a:lnTo>
                  <a:lnTo>
                    <a:pt x="1843113" y="1304245"/>
                  </a:lnTo>
                  <a:lnTo>
                    <a:pt x="1838664" y="1359516"/>
                  </a:lnTo>
                  <a:lnTo>
                    <a:pt x="1832699" y="1413701"/>
                  </a:lnTo>
                  <a:lnTo>
                    <a:pt x="1824971" y="1466578"/>
                  </a:lnTo>
                  <a:lnTo>
                    <a:pt x="1815236" y="1517929"/>
                  </a:lnTo>
                  <a:lnTo>
                    <a:pt x="1803249" y="1567532"/>
                  </a:lnTo>
                  <a:lnTo>
                    <a:pt x="1788764" y="1615167"/>
                  </a:lnTo>
                  <a:lnTo>
                    <a:pt x="1771537" y="1660615"/>
                  </a:lnTo>
                  <a:lnTo>
                    <a:pt x="1751322" y="1703654"/>
                  </a:lnTo>
                  <a:lnTo>
                    <a:pt x="1727874" y="1744065"/>
                  </a:lnTo>
                  <a:lnTo>
                    <a:pt x="1700949" y="1781627"/>
                  </a:lnTo>
                  <a:lnTo>
                    <a:pt x="1670300" y="1816120"/>
                  </a:lnTo>
                  <a:lnTo>
                    <a:pt x="1635684" y="1847324"/>
                  </a:lnTo>
                  <a:lnTo>
                    <a:pt x="1596854" y="1875019"/>
                  </a:lnTo>
                  <a:lnTo>
                    <a:pt x="1553566" y="1898983"/>
                  </a:lnTo>
                  <a:lnTo>
                    <a:pt x="1505575" y="1918997"/>
                  </a:lnTo>
                  <a:lnTo>
                    <a:pt x="1452635" y="1934841"/>
                  </a:lnTo>
                  <a:lnTo>
                    <a:pt x="1394502" y="1946295"/>
                  </a:lnTo>
                  <a:lnTo>
                    <a:pt x="1330930" y="1953137"/>
                  </a:lnTo>
                  <a:lnTo>
                    <a:pt x="1261675" y="1955148"/>
                  </a:lnTo>
                  <a:lnTo>
                    <a:pt x="4937981" y="1955148"/>
                  </a:lnTo>
                  <a:lnTo>
                    <a:pt x="4937981" y="326143"/>
                  </a:lnTo>
                  <a:lnTo>
                    <a:pt x="3130570" y="326143"/>
                  </a:lnTo>
                  <a:lnTo>
                    <a:pt x="3075514" y="324895"/>
                  </a:lnTo>
                  <a:lnTo>
                    <a:pt x="3019316" y="322253"/>
                  </a:lnTo>
                  <a:lnTo>
                    <a:pt x="2961951" y="318148"/>
                  </a:lnTo>
                  <a:lnTo>
                    <a:pt x="2903393" y="312515"/>
                  </a:lnTo>
                  <a:lnTo>
                    <a:pt x="2843617" y="305286"/>
                  </a:lnTo>
                  <a:lnTo>
                    <a:pt x="2782598" y="296395"/>
                  </a:lnTo>
                  <a:lnTo>
                    <a:pt x="2720309" y="285774"/>
                  </a:lnTo>
                  <a:lnTo>
                    <a:pt x="2656725" y="273356"/>
                  </a:lnTo>
                  <a:lnTo>
                    <a:pt x="2591820" y="259076"/>
                  </a:lnTo>
                  <a:lnTo>
                    <a:pt x="2486849" y="233445"/>
                  </a:lnTo>
                  <a:lnTo>
                    <a:pt x="2449649" y="225460"/>
                  </a:lnTo>
                  <a:lnTo>
                    <a:pt x="2413939" y="218884"/>
                  </a:lnTo>
                  <a:lnTo>
                    <a:pt x="2379688" y="213687"/>
                  </a:lnTo>
                  <a:lnTo>
                    <a:pt x="2346866" y="209844"/>
                  </a:lnTo>
                  <a:lnTo>
                    <a:pt x="2315441" y="207326"/>
                  </a:lnTo>
                  <a:lnTo>
                    <a:pt x="2285383" y="206106"/>
                  </a:lnTo>
                  <a:close/>
                </a:path>
                <a:path w="4938395" h="3123565">
                  <a:moveTo>
                    <a:pt x="4660516" y="0"/>
                  </a:moveTo>
                  <a:lnTo>
                    <a:pt x="4599335" y="3145"/>
                  </a:lnTo>
                  <a:lnTo>
                    <a:pt x="4537481" y="10881"/>
                  </a:lnTo>
                  <a:lnTo>
                    <a:pt x="4474749" y="22672"/>
                  </a:lnTo>
                  <a:lnTo>
                    <a:pt x="4410936" y="37984"/>
                  </a:lnTo>
                  <a:lnTo>
                    <a:pt x="4345834" y="56280"/>
                  </a:lnTo>
                  <a:lnTo>
                    <a:pt x="4279241" y="77025"/>
                  </a:lnTo>
                  <a:lnTo>
                    <a:pt x="3993847" y="173796"/>
                  </a:lnTo>
                  <a:lnTo>
                    <a:pt x="3916719" y="198760"/>
                  </a:lnTo>
                  <a:lnTo>
                    <a:pt x="3877148" y="210989"/>
                  </a:lnTo>
                  <a:lnTo>
                    <a:pt x="3836870" y="222961"/>
                  </a:lnTo>
                  <a:lnTo>
                    <a:pt x="3795861" y="234608"/>
                  </a:lnTo>
                  <a:lnTo>
                    <a:pt x="3754094" y="245864"/>
                  </a:lnTo>
                  <a:lnTo>
                    <a:pt x="3711545" y="256662"/>
                  </a:lnTo>
                  <a:lnTo>
                    <a:pt x="3668187" y="266935"/>
                  </a:lnTo>
                  <a:lnTo>
                    <a:pt x="3623995" y="276616"/>
                  </a:lnTo>
                  <a:lnTo>
                    <a:pt x="3578944" y="285638"/>
                  </a:lnTo>
                  <a:lnTo>
                    <a:pt x="3533007" y="293934"/>
                  </a:lnTo>
                  <a:lnTo>
                    <a:pt x="3486160" y="301437"/>
                  </a:lnTo>
                  <a:lnTo>
                    <a:pt x="3438375" y="308081"/>
                  </a:lnTo>
                  <a:lnTo>
                    <a:pt x="3389629" y="313798"/>
                  </a:lnTo>
                  <a:lnTo>
                    <a:pt x="3339895" y="318522"/>
                  </a:lnTo>
                  <a:lnTo>
                    <a:pt x="3289148" y="322185"/>
                  </a:lnTo>
                  <a:lnTo>
                    <a:pt x="3237362" y="324721"/>
                  </a:lnTo>
                  <a:lnTo>
                    <a:pt x="3184511" y="326062"/>
                  </a:lnTo>
                  <a:lnTo>
                    <a:pt x="3130570" y="326143"/>
                  </a:lnTo>
                  <a:lnTo>
                    <a:pt x="4937981" y="326143"/>
                  </a:lnTo>
                  <a:lnTo>
                    <a:pt x="4937981" y="59432"/>
                  </a:lnTo>
                  <a:lnTo>
                    <a:pt x="4933000" y="57005"/>
                  </a:lnTo>
                  <a:lnTo>
                    <a:pt x="4872311" y="32869"/>
                  </a:lnTo>
                  <a:lnTo>
                    <a:pt x="4811871" y="15732"/>
                  </a:lnTo>
                  <a:lnTo>
                    <a:pt x="4751475" y="5060"/>
                  </a:lnTo>
                  <a:lnTo>
                    <a:pt x="4690918" y="316"/>
                  </a:lnTo>
                  <a:lnTo>
                    <a:pt x="4660516" y="0"/>
                  </a:lnTo>
                  <a:close/>
                </a:path>
              </a:pathLst>
            </a:custGeom>
            <a:solidFill>
              <a:srgbClr val="EBF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311480" y="3958809"/>
              <a:ext cx="3881120" cy="2899410"/>
            </a:xfrm>
            <a:custGeom>
              <a:avLst/>
              <a:gdLst/>
              <a:ahLst/>
              <a:cxnLst/>
              <a:rect l="l" t="t" r="r" b="b"/>
              <a:pathLst>
                <a:path w="3881120" h="2899409">
                  <a:moveTo>
                    <a:pt x="3880520" y="834734"/>
                  </a:moveTo>
                  <a:lnTo>
                    <a:pt x="3836965" y="841742"/>
                  </a:lnTo>
                  <a:lnTo>
                    <a:pt x="3762618" y="852127"/>
                  </a:lnTo>
                  <a:lnTo>
                    <a:pt x="3686797" y="860484"/>
                  </a:lnTo>
                  <a:lnTo>
                    <a:pt x="3648310" y="863780"/>
                  </a:lnTo>
                  <a:lnTo>
                    <a:pt x="3609425" y="866423"/>
                  </a:lnTo>
                  <a:lnTo>
                    <a:pt x="3570133" y="868363"/>
                  </a:lnTo>
                  <a:lnTo>
                    <a:pt x="3530424" y="869552"/>
                  </a:lnTo>
                  <a:lnTo>
                    <a:pt x="3490289" y="869941"/>
                  </a:lnTo>
                  <a:lnTo>
                    <a:pt x="3449718" y="869481"/>
                  </a:lnTo>
                  <a:lnTo>
                    <a:pt x="3408701" y="868122"/>
                  </a:lnTo>
                  <a:lnTo>
                    <a:pt x="3367228" y="865816"/>
                  </a:lnTo>
                  <a:lnTo>
                    <a:pt x="3325290" y="862515"/>
                  </a:lnTo>
                  <a:lnTo>
                    <a:pt x="3282878" y="858168"/>
                  </a:lnTo>
                  <a:lnTo>
                    <a:pt x="3239981" y="852728"/>
                  </a:lnTo>
                  <a:lnTo>
                    <a:pt x="3196589" y="846145"/>
                  </a:lnTo>
                  <a:lnTo>
                    <a:pt x="3152694" y="838371"/>
                  </a:lnTo>
                  <a:lnTo>
                    <a:pt x="3108286" y="829356"/>
                  </a:lnTo>
                  <a:lnTo>
                    <a:pt x="3063354" y="819051"/>
                  </a:lnTo>
                  <a:lnTo>
                    <a:pt x="3017889" y="807408"/>
                  </a:lnTo>
                  <a:lnTo>
                    <a:pt x="2971882" y="794378"/>
                  </a:lnTo>
                  <a:lnTo>
                    <a:pt x="2925323" y="779912"/>
                  </a:lnTo>
                  <a:lnTo>
                    <a:pt x="2878201" y="763961"/>
                  </a:lnTo>
                  <a:lnTo>
                    <a:pt x="2830508" y="746475"/>
                  </a:lnTo>
                  <a:lnTo>
                    <a:pt x="2782234" y="727407"/>
                  </a:lnTo>
                  <a:lnTo>
                    <a:pt x="2733369" y="706707"/>
                  </a:lnTo>
                  <a:lnTo>
                    <a:pt x="2683904" y="684325"/>
                  </a:lnTo>
                  <a:lnTo>
                    <a:pt x="2633828" y="660215"/>
                  </a:lnTo>
                  <a:lnTo>
                    <a:pt x="2583132" y="634325"/>
                  </a:lnTo>
                  <a:lnTo>
                    <a:pt x="2531807" y="606609"/>
                  </a:lnTo>
                  <a:lnTo>
                    <a:pt x="2479842" y="577015"/>
                  </a:lnTo>
                  <a:lnTo>
                    <a:pt x="2427229" y="545497"/>
                  </a:lnTo>
                  <a:lnTo>
                    <a:pt x="2373957" y="512004"/>
                  </a:lnTo>
                  <a:lnTo>
                    <a:pt x="2320017" y="476487"/>
                  </a:lnTo>
                  <a:lnTo>
                    <a:pt x="2265398" y="438899"/>
                  </a:lnTo>
                  <a:lnTo>
                    <a:pt x="2210092" y="399190"/>
                  </a:lnTo>
                  <a:lnTo>
                    <a:pt x="2154089" y="357311"/>
                  </a:lnTo>
                  <a:lnTo>
                    <a:pt x="2111120" y="325353"/>
                  </a:lnTo>
                  <a:lnTo>
                    <a:pt x="2068206" y="295044"/>
                  </a:lnTo>
                  <a:lnTo>
                    <a:pt x="2025362" y="266362"/>
                  </a:lnTo>
                  <a:lnTo>
                    <a:pt x="1982600" y="239284"/>
                  </a:lnTo>
                  <a:lnTo>
                    <a:pt x="1939935" y="213788"/>
                  </a:lnTo>
                  <a:lnTo>
                    <a:pt x="1897380" y="189851"/>
                  </a:lnTo>
                  <a:lnTo>
                    <a:pt x="1854948" y="167452"/>
                  </a:lnTo>
                  <a:lnTo>
                    <a:pt x="1812653" y="146568"/>
                  </a:lnTo>
                  <a:lnTo>
                    <a:pt x="1770508" y="127178"/>
                  </a:lnTo>
                  <a:lnTo>
                    <a:pt x="1728528" y="109257"/>
                  </a:lnTo>
                  <a:lnTo>
                    <a:pt x="1686726" y="92785"/>
                  </a:lnTo>
                  <a:lnTo>
                    <a:pt x="1645114" y="77740"/>
                  </a:lnTo>
                  <a:lnTo>
                    <a:pt x="1603708" y="64098"/>
                  </a:lnTo>
                  <a:lnTo>
                    <a:pt x="1562519" y="51838"/>
                  </a:lnTo>
                  <a:lnTo>
                    <a:pt x="1521563" y="40937"/>
                  </a:lnTo>
                  <a:lnTo>
                    <a:pt x="1480852" y="31374"/>
                  </a:lnTo>
                  <a:lnTo>
                    <a:pt x="1440400" y="23125"/>
                  </a:lnTo>
                  <a:lnTo>
                    <a:pt x="1400221" y="16169"/>
                  </a:lnTo>
                  <a:lnTo>
                    <a:pt x="1360328" y="10483"/>
                  </a:lnTo>
                  <a:lnTo>
                    <a:pt x="1320734" y="6046"/>
                  </a:lnTo>
                  <a:lnTo>
                    <a:pt x="1281454" y="2834"/>
                  </a:lnTo>
                  <a:lnTo>
                    <a:pt x="1242501" y="826"/>
                  </a:lnTo>
                  <a:lnTo>
                    <a:pt x="1203888" y="0"/>
                  </a:lnTo>
                  <a:lnTo>
                    <a:pt x="1165628" y="332"/>
                  </a:lnTo>
                  <a:lnTo>
                    <a:pt x="1090226" y="4385"/>
                  </a:lnTo>
                  <a:lnTo>
                    <a:pt x="1016402" y="12807"/>
                  </a:lnTo>
                  <a:lnTo>
                    <a:pt x="944264" y="25421"/>
                  </a:lnTo>
                  <a:lnTo>
                    <a:pt x="873922" y="42048"/>
                  </a:lnTo>
                  <a:lnTo>
                    <a:pt x="805484" y="62510"/>
                  </a:lnTo>
                  <a:lnTo>
                    <a:pt x="739058" y="86629"/>
                  </a:lnTo>
                  <a:lnTo>
                    <a:pt x="674752" y="114227"/>
                  </a:lnTo>
                  <a:lnTo>
                    <a:pt x="612675" y="145126"/>
                  </a:lnTo>
                  <a:lnTo>
                    <a:pt x="552936" y="179149"/>
                  </a:lnTo>
                  <a:lnTo>
                    <a:pt x="495643" y="216116"/>
                  </a:lnTo>
                  <a:lnTo>
                    <a:pt x="440904" y="255850"/>
                  </a:lnTo>
                  <a:lnTo>
                    <a:pt x="388828" y="298173"/>
                  </a:lnTo>
                  <a:lnTo>
                    <a:pt x="339524" y="342907"/>
                  </a:lnTo>
                  <a:lnTo>
                    <a:pt x="293099" y="389873"/>
                  </a:lnTo>
                  <a:lnTo>
                    <a:pt x="249662" y="438895"/>
                  </a:lnTo>
                  <a:lnTo>
                    <a:pt x="209323" y="489793"/>
                  </a:lnTo>
                  <a:lnTo>
                    <a:pt x="172188" y="542389"/>
                  </a:lnTo>
                  <a:lnTo>
                    <a:pt x="138367" y="596507"/>
                  </a:lnTo>
                  <a:lnTo>
                    <a:pt x="107968" y="651966"/>
                  </a:lnTo>
                  <a:lnTo>
                    <a:pt x="81099" y="708590"/>
                  </a:lnTo>
                  <a:lnTo>
                    <a:pt x="57869" y="766201"/>
                  </a:lnTo>
                  <a:lnTo>
                    <a:pt x="38387" y="824620"/>
                  </a:lnTo>
                  <a:lnTo>
                    <a:pt x="22761" y="883669"/>
                  </a:lnTo>
                  <a:lnTo>
                    <a:pt x="11099" y="943171"/>
                  </a:lnTo>
                  <a:lnTo>
                    <a:pt x="3510" y="1002947"/>
                  </a:lnTo>
                  <a:lnTo>
                    <a:pt x="102" y="1062819"/>
                  </a:lnTo>
                  <a:lnTo>
                    <a:pt x="0" y="1092736"/>
                  </a:lnTo>
                  <a:lnTo>
                    <a:pt x="983" y="1122610"/>
                  </a:lnTo>
                  <a:lnTo>
                    <a:pt x="6263" y="1182140"/>
                  </a:lnTo>
                  <a:lnTo>
                    <a:pt x="16050" y="1241233"/>
                  </a:lnTo>
                  <a:lnTo>
                    <a:pt x="30451" y="1299709"/>
                  </a:lnTo>
                  <a:lnTo>
                    <a:pt x="49576" y="1357392"/>
                  </a:lnTo>
                  <a:lnTo>
                    <a:pt x="73533" y="1414102"/>
                  </a:lnTo>
                  <a:lnTo>
                    <a:pt x="102430" y="1469663"/>
                  </a:lnTo>
                  <a:lnTo>
                    <a:pt x="136377" y="1523895"/>
                  </a:lnTo>
                  <a:lnTo>
                    <a:pt x="175480" y="1576621"/>
                  </a:lnTo>
                  <a:lnTo>
                    <a:pt x="219850" y="1627663"/>
                  </a:lnTo>
                  <a:lnTo>
                    <a:pt x="244043" y="1652497"/>
                  </a:lnTo>
                  <a:lnTo>
                    <a:pt x="283324" y="1692879"/>
                  </a:lnTo>
                  <a:lnTo>
                    <a:pt x="319458" y="1733156"/>
                  </a:lnTo>
                  <a:lnTo>
                    <a:pt x="352541" y="1773322"/>
                  </a:lnTo>
                  <a:lnTo>
                    <a:pt x="382669" y="1813371"/>
                  </a:lnTo>
                  <a:lnTo>
                    <a:pt x="409937" y="1853297"/>
                  </a:lnTo>
                  <a:lnTo>
                    <a:pt x="434441" y="1893094"/>
                  </a:lnTo>
                  <a:lnTo>
                    <a:pt x="456278" y="1932756"/>
                  </a:lnTo>
                  <a:lnTo>
                    <a:pt x="475544" y="1972277"/>
                  </a:lnTo>
                  <a:lnTo>
                    <a:pt x="492335" y="2011652"/>
                  </a:lnTo>
                  <a:lnTo>
                    <a:pt x="506746" y="2050875"/>
                  </a:lnTo>
                  <a:lnTo>
                    <a:pt x="518873" y="2089940"/>
                  </a:lnTo>
                  <a:lnTo>
                    <a:pt x="528814" y="2128840"/>
                  </a:lnTo>
                  <a:lnTo>
                    <a:pt x="536663" y="2167570"/>
                  </a:lnTo>
                  <a:lnTo>
                    <a:pt x="542516" y="2206125"/>
                  </a:lnTo>
                  <a:lnTo>
                    <a:pt x="546470" y="2244498"/>
                  </a:lnTo>
                  <a:lnTo>
                    <a:pt x="548621" y="2282683"/>
                  </a:lnTo>
                  <a:lnTo>
                    <a:pt x="549064" y="2320675"/>
                  </a:lnTo>
                  <a:lnTo>
                    <a:pt x="547896" y="2358468"/>
                  </a:lnTo>
                  <a:lnTo>
                    <a:pt x="541110" y="2433431"/>
                  </a:lnTo>
                  <a:lnTo>
                    <a:pt x="529031" y="2507528"/>
                  </a:lnTo>
                  <a:lnTo>
                    <a:pt x="512425" y="2580709"/>
                  </a:lnTo>
                  <a:lnTo>
                    <a:pt x="492063" y="2652929"/>
                  </a:lnTo>
                  <a:lnTo>
                    <a:pt x="468710" y="2724141"/>
                  </a:lnTo>
                  <a:lnTo>
                    <a:pt x="443136" y="2794297"/>
                  </a:lnTo>
                  <a:lnTo>
                    <a:pt x="416109" y="2863351"/>
                  </a:lnTo>
                  <a:lnTo>
                    <a:pt x="402290" y="2897450"/>
                  </a:lnTo>
                  <a:lnTo>
                    <a:pt x="401575" y="2899191"/>
                  </a:lnTo>
                </a:path>
              </a:pathLst>
            </a:custGeom>
            <a:ln w="6349">
              <a:solidFill>
                <a:srgbClr val="75A1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00549" y="2046627"/>
              <a:ext cx="5391785" cy="4485640"/>
            </a:xfrm>
            <a:custGeom>
              <a:avLst/>
              <a:gdLst/>
              <a:ahLst/>
              <a:cxnLst/>
              <a:rect l="l" t="t" r="r" b="b"/>
              <a:pathLst>
                <a:path w="5391784" h="4485640">
                  <a:moveTo>
                    <a:pt x="663304" y="3766066"/>
                  </a:moveTo>
                  <a:lnTo>
                    <a:pt x="710487" y="3812302"/>
                  </a:lnTo>
                  <a:lnTo>
                    <a:pt x="760182" y="3850690"/>
                  </a:lnTo>
                  <a:lnTo>
                    <a:pt x="812397" y="3881990"/>
                  </a:lnTo>
                  <a:lnTo>
                    <a:pt x="867141" y="3906962"/>
                  </a:lnTo>
                  <a:lnTo>
                    <a:pt x="924423" y="3926365"/>
                  </a:lnTo>
                  <a:lnTo>
                    <a:pt x="984251" y="3940959"/>
                  </a:lnTo>
                  <a:lnTo>
                    <a:pt x="1046634" y="3951504"/>
                  </a:lnTo>
                  <a:lnTo>
                    <a:pt x="1111580" y="3958760"/>
                  </a:lnTo>
                  <a:lnTo>
                    <a:pt x="1179099" y="3963487"/>
                  </a:lnTo>
                  <a:lnTo>
                    <a:pt x="1249198" y="3966445"/>
                  </a:lnTo>
                  <a:lnTo>
                    <a:pt x="1321887" y="3968393"/>
                  </a:lnTo>
                  <a:lnTo>
                    <a:pt x="1359206" y="3969226"/>
                  </a:lnTo>
                  <a:lnTo>
                    <a:pt x="1397174" y="3970092"/>
                  </a:lnTo>
                  <a:lnTo>
                    <a:pt x="1435795" y="3971085"/>
                  </a:lnTo>
                  <a:lnTo>
                    <a:pt x="1475068" y="3972301"/>
                  </a:lnTo>
                  <a:lnTo>
                    <a:pt x="1514995" y="3973834"/>
                  </a:lnTo>
                  <a:lnTo>
                    <a:pt x="1555577" y="3975780"/>
                  </a:lnTo>
                  <a:lnTo>
                    <a:pt x="1596814" y="3978234"/>
                  </a:lnTo>
                  <a:lnTo>
                    <a:pt x="1638709" y="3981289"/>
                  </a:lnTo>
                  <a:lnTo>
                    <a:pt x="1681262" y="3985043"/>
                  </a:lnTo>
                  <a:lnTo>
                    <a:pt x="1724474" y="3989588"/>
                  </a:lnTo>
                  <a:lnTo>
                    <a:pt x="1768347" y="3995022"/>
                  </a:lnTo>
                  <a:lnTo>
                    <a:pt x="1812881" y="4001437"/>
                  </a:lnTo>
                  <a:lnTo>
                    <a:pt x="1858077" y="4008930"/>
                  </a:lnTo>
                  <a:lnTo>
                    <a:pt x="1903937" y="4017596"/>
                  </a:lnTo>
                  <a:lnTo>
                    <a:pt x="1950461" y="4027528"/>
                  </a:lnTo>
                  <a:lnTo>
                    <a:pt x="1997651" y="4038824"/>
                  </a:lnTo>
                  <a:lnTo>
                    <a:pt x="2045508" y="4051576"/>
                  </a:lnTo>
                  <a:lnTo>
                    <a:pt x="2094032" y="4065881"/>
                  </a:lnTo>
                  <a:lnTo>
                    <a:pt x="2143225" y="4081833"/>
                  </a:lnTo>
                  <a:lnTo>
                    <a:pt x="2193089" y="4099527"/>
                  </a:lnTo>
                  <a:lnTo>
                    <a:pt x="2243623" y="4119059"/>
                  </a:lnTo>
                  <a:lnTo>
                    <a:pt x="2294830" y="4140523"/>
                  </a:lnTo>
                  <a:lnTo>
                    <a:pt x="2346710" y="4164014"/>
                  </a:lnTo>
                  <a:lnTo>
                    <a:pt x="2399264" y="4189627"/>
                  </a:lnTo>
                  <a:lnTo>
                    <a:pt x="2452493" y="4217457"/>
                  </a:lnTo>
                  <a:lnTo>
                    <a:pt x="2506399" y="4247600"/>
                  </a:lnTo>
                  <a:lnTo>
                    <a:pt x="2560982" y="4280150"/>
                  </a:lnTo>
                  <a:lnTo>
                    <a:pt x="2616244" y="4315202"/>
                  </a:lnTo>
                  <a:lnTo>
                    <a:pt x="2672186" y="4352851"/>
                  </a:lnTo>
                  <a:lnTo>
                    <a:pt x="2705398" y="4375115"/>
                  </a:lnTo>
                  <a:lnTo>
                    <a:pt x="2768562" y="4413054"/>
                  </a:lnTo>
                  <a:lnTo>
                    <a:pt x="2827556" y="4442548"/>
                  </a:lnTo>
                  <a:lnTo>
                    <a:pt x="2882594" y="4464001"/>
                  </a:lnTo>
                  <a:lnTo>
                    <a:pt x="2933891" y="4477823"/>
                  </a:lnTo>
                  <a:lnTo>
                    <a:pt x="2981661" y="4484418"/>
                  </a:lnTo>
                  <a:lnTo>
                    <a:pt x="3004290" y="4485132"/>
                  </a:lnTo>
                  <a:lnTo>
                    <a:pt x="3026117" y="4484193"/>
                  </a:lnTo>
                  <a:lnTo>
                    <a:pt x="3067474" y="4477556"/>
                  </a:lnTo>
                  <a:lnTo>
                    <a:pt x="3105945" y="4464912"/>
                  </a:lnTo>
                  <a:lnTo>
                    <a:pt x="3141745" y="4446669"/>
                  </a:lnTo>
                  <a:lnTo>
                    <a:pt x="3175088" y="4423232"/>
                  </a:lnTo>
                  <a:lnTo>
                    <a:pt x="3206187" y="4395010"/>
                  </a:lnTo>
                  <a:lnTo>
                    <a:pt x="3235257" y="4362407"/>
                  </a:lnTo>
                  <a:lnTo>
                    <a:pt x="3262512" y="4325832"/>
                  </a:lnTo>
                  <a:lnTo>
                    <a:pt x="3288165" y="4285690"/>
                  </a:lnTo>
                  <a:lnTo>
                    <a:pt x="3312431" y="4242388"/>
                  </a:lnTo>
                  <a:lnTo>
                    <a:pt x="3335524" y="4196333"/>
                  </a:lnTo>
                  <a:lnTo>
                    <a:pt x="3357657" y="4147931"/>
                  </a:lnTo>
                  <a:lnTo>
                    <a:pt x="3379046" y="4097590"/>
                  </a:lnTo>
                  <a:lnTo>
                    <a:pt x="3399903" y="4045715"/>
                  </a:lnTo>
                  <a:lnTo>
                    <a:pt x="3420443" y="3992713"/>
                  </a:lnTo>
                  <a:lnTo>
                    <a:pt x="3440879" y="3938991"/>
                  </a:lnTo>
                  <a:lnTo>
                    <a:pt x="3451126" y="3911987"/>
                  </a:lnTo>
                  <a:lnTo>
                    <a:pt x="3461427" y="3884956"/>
                  </a:lnTo>
                  <a:lnTo>
                    <a:pt x="3482299" y="3831014"/>
                  </a:lnTo>
                  <a:lnTo>
                    <a:pt x="3503710" y="3777572"/>
                  </a:lnTo>
                  <a:lnTo>
                    <a:pt x="3525874" y="3725036"/>
                  </a:lnTo>
                  <a:lnTo>
                    <a:pt x="3549005" y="3673813"/>
                  </a:lnTo>
                  <a:lnTo>
                    <a:pt x="3573317" y="3624310"/>
                  </a:lnTo>
                  <a:lnTo>
                    <a:pt x="3599024" y="3576934"/>
                  </a:lnTo>
                  <a:lnTo>
                    <a:pt x="3626339" y="3532090"/>
                  </a:lnTo>
                  <a:lnTo>
                    <a:pt x="3655478" y="3490186"/>
                  </a:lnTo>
                  <a:lnTo>
                    <a:pt x="3686653" y="3451628"/>
                  </a:lnTo>
                  <a:lnTo>
                    <a:pt x="3720080" y="3416823"/>
                  </a:lnTo>
                  <a:lnTo>
                    <a:pt x="3755971" y="3386177"/>
                  </a:lnTo>
                  <a:lnTo>
                    <a:pt x="3794542" y="3360098"/>
                  </a:lnTo>
                  <a:lnTo>
                    <a:pt x="3836005" y="3338991"/>
                  </a:lnTo>
                  <a:lnTo>
                    <a:pt x="3880576" y="3323264"/>
                  </a:lnTo>
                  <a:lnTo>
                    <a:pt x="3928467" y="3313323"/>
                  </a:lnTo>
                  <a:lnTo>
                    <a:pt x="3979894" y="3309574"/>
                  </a:lnTo>
                  <a:lnTo>
                    <a:pt x="4007000" y="3310149"/>
                  </a:lnTo>
                  <a:lnTo>
                    <a:pt x="4064131" y="3316452"/>
                  </a:lnTo>
                  <a:lnTo>
                    <a:pt x="4125331" y="3329964"/>
                  </a:lnTo>
                  <a:lnTo>
                    <a:pt x="4190816" y="3351091"/>
                  </a:lnTo>
                  <a:lnTo>
                    <a:pt x="4283942" y="3387868"/>
                  </a:lnTo>
                  <a:lnTo>
                    <a:pt x="4341130" y="3408083"/>
                  </a:lnTo>
                  <a:lnTo>
                    <a:pt x="4396816" y="3425362"/>
                  </a:lnTo>
                  <a:lnTo>
                    <a:pt x="4451019" y="3439785"/>
                  </a:lnTo>
                  <a:lnTo>
                    <a:pt x="4503760" y="3451429"/>
                  </a:lnTo>
                  <a:lnTo>
                    <a:pt x="4555059" y="3460375"/>
                  </a:lnTo>
                  <a:lnTo>
                    <a:pt x="4604936" y="3466700"/>
                  </a:lnTo>
                  <a:lnTo>
                    <a:pt x="4653410" y="3470484"/>
                  </a:lnTo>
                  <a:lnTo>
                    <a:pt x="4700501" y="3471806"/>
                  </a:lnTo>
                  <a:lnTo>
                    <a:pt x="4746230" y="3470744"/>
                  </a:lnTo>
                  <a:lnTo>
                    <a:pt x="4790617" y="3467377"/>
                  </a:lnTo>
                  <a:lnTo>
                    <a:pt x="4833681" y="3461785"/>
                  </a:lnTo>
                  <a:lnTo>
                    <a:pt x="4875442" y="3454046"/>
                  </a:lnTo>
                  <a:lnTo>
                    <a:pt x="4915921" y="3444239"/>
                  </a:lnTo>
                  <a:lnTo>
                    <a:pt x="4955136" y="3432442"/>
                  </a:lnTo>
                  <a:lnTo>
                    <a:pt x="4993110" y="3418736"/>
                  </a:lnTo>
                  <a:lnTo>
                    <a:pt x="5029860" y="3403199"/>
                  </a:lnTo>
                  <a:lnTo>
                    <a:pt x="5065407" y="3385909"/>
                  </a:lnTo>
                  <a:lnTo>
                    <a:pt x="5099772" y="3366945"/>
                  </a:lnTo>
                  <a:lnTo>
                    <a:pt x="5132973" y="3346387"/>
                  </a:lnTo>
                  <a:lnTo>
                    <a:pt x="5165032" y="3324313"/>
                  </a:lnTo>
                  <a:lnTo>
                    <a:pt x="5195967" y="3300802"/>
                  </a:lnTo>
                  <a:lnTo>
                    <a:pt x="5225800" y="3275934"/>
                  </a:lnTo>
                  <a:lnTo>
                    <a:pt x="5254549" y="3249786"/>
                  </a:lnTo>
                  <a:lnTo>
                    <a:pt x="5282235" y="3222438"/>
                  </a:lnTo>
                  <a:lnTo>
                    <a:pt x="5308878" y="3193969"/>
                  </a:lnTo>
                  <a:lnTo>
                    <a:pt x="5334498" y="3164458"/>
                  </a:lnTo>
                  <a:lnTo>
                    <a:pt x="5359114" y="3133983"/>
                  </a:lnTo>
                  <a:lnTo>
                    <a:pt x="5382748" y="3102623"/>
                  </a:lnTo>
                  <a:lnTo>
                    <a:pt x="5391449" y="3090276"/>
                  </a:lnTo>
                </a:path>
                <a:path w="5391784" h="4485640">
                  <a:moveTo>
                    <a:pt x="5391449" y="541492"/>
                  </a:moveTo>
                  <a:lnTo>
                    <a:pt x="5347755" y="486500"/>
                  </a:lnTo>
                  <a:lnTo>
                    <a:pt x="5318753" y="454238"/>
                  </a:lnTo>
                  <a:lnTo>
                    <a:pt x="5288505" y="423620"/>
                  </a:lnTo>
                  <a:lnTo>
                    <a:pt x="5256993" y="394721"/>
                  </a:lnTo>
                  <a:lnTo>
                    <a:pt x="5224196" y="367619"/>
                  </a:lnTo>
                  <a:lnTo>
                    <a:pt x="5190095" y="342389"/>
                  </a:lnTo>
                  <a:lnTo>
                    <a:pt x="5154670" y="319106"/>
                  </a:lnTo>
                  <a:lnTo>
                    <a:pt x="5117902" y="297847"/>
                  </a:lnTo>
                  <a:lnTo>
                    <a:pt x="5079771" y="278689"/>
                  </a:lnTo>
                  <a:lnTo>
                    <a:pt x="5040258" y="261706"/>
                  </a:lnTo>
                  <a:lnTo>
                    <a:pt x="4999344" y="246976"/>
                  </a:lnTo>
                  <a:lnTo>
                    <a:pt x="4957007" y="234573"/>
                  </a:lnTo>
                  <a:lnTo>
                    <a:pt x="4893396" y="220614"/>
                  </a:lnTo>
                  <a:lnTo>
                    <a:pt x="4830470" y="211822"/>
                  </a:lnTo>
                  <a:lnTo>
                    <a:pt x="4768099" y="207821"/>
                  </a:lnTo>
                  <a:lnTo>
                    <a:pt x="4737081" y="207499"/>
                  </a:lnTo>
                  <a:lnTo>
                    <a:pt x="4706151" y="208234"/>
                  </a:lnTo>
                  <a:lnTo>
                    <a:pt x="4644495" y="212684"/>
                  </a:lnTo>
                  <a:lnTo>
                    <a:pt x="4583000" y="220796"/>
                  </a:lnTo>
                  <a:lnTo>
                    <a:pt x="4521535" y="232191"/>
                  </a:lnTo>
                  <a:lnTo>
                    <a:pt x="4459968" y="246493"/>
                  </a:lnTo>
                  <a:lnTo>
                    <a:pt x="4398167" y="263326"/>
                  </a:lnTo>
                  <a:lnTo>
                    <a:pt x="4336003" y="282313"/>
                  </a:lnTo>
                  <a:lnTo>
                    <a:pt x="4273343" y="303077"/>
                  </a:lnTo>
                  <a:lnTo>
                    <a:pt x="4210057" y="325241"/>
                  </a:lnTo>
                  <a:lnTo>
                    <a:pt x="4146012" y="348429"/>
                  </a:lnTo>
                  <a:lnTo>
                    <a:pt x="4081079" y="372264"/>
                  </a:lnTo>
                  <a:lnTo>
                    <a:pt x="4048238" y="384307"/>
                  </a:lnTo>
                  <a:lnTo>
                    <a:pt x="3981724" y="408406"/>
                  </a:lnTo>
                  <a:lnTo>
                    <a:pt x="3913994" y="432211"/>
                  </a:lnTo>
                  <a:lnTo>
                    <a:pt x="3844915" y="455344"/>
                  </a:lnTo>
                  <a:lnTo>
                    <a:pt x="3774356" y="477430"/>
                  </a:lnTo>
                  <a:lnTo>
                    <a:pt x="3702186" y="498090"/>
                  </a:lnTo>
                  <a:lnTo>
                    <a:pt x="3628273" y="516949"/>
                  </a:lnTo>
                  <a:lnTo>
                    <a:pt x="3590623" y="525585"/>
                  </a:lnTo>
                  <a:lnTo>
                    <a:pt x="3552488" y="533629"/>
                  </a:lnTo>
                  <a:lnTo>
                    <a:pt x="3513851" y="541035"/>
                  </a:lnTo>
                  <a:lnTo>
                    <a:pt x="3474697" y="547755"/>
                  </a:lnTo>
                  <a:lnTo>
                    <a:pt x="3435009" y="553742"/>
                  </a:lnTo>
                  <a:lnTo>
                    <a:pt x="3394771" y="558949"/>
                  </a:lnTo>
                  <a:lnTo>
                    <a:pt x="3353966" y="563329"/>
                  </a:lnTo>
                  <a:lnTo>
                    <a:pt x="3312577" y="566834"/>
                  </a:lnTo>
                  <a:lnTo>
                    <a:pt x="3270589" y="569419"/>
                  </a:lnTo>
                  <a:lnTo>
                    <a:pt x="3227985" y="571035"/>
                  </a:lnTo>
                  <a:lnTo>
                    <a:pt x="3184749" y="571636"/>
                  </a:lnTo>
                  <a:lnTo>
                    <a:pt x="3140863" y="571174"/>
                  </a:lnTo>
                  <a:lnTo>
                    <a:pt x="3096313" y="569602"/>
                  </a:lnTo>
                  <a:lnTo>
                    <a:pt x="3051081" y="566874"/>
                  </a:lnTo>
                  <a:lnTo>
                    <a:pt x="3005150" y="562942"/>
                  </a:lnTo>
                  <a:lnTo>
                    <a:pt x="2958506" y="557759"/>
                  </a:lnTo>
                  <a:lnTo>
                    <a:pt x="2911130" y="551278"/>
                  </a:lnTo>
                  <a:lnTo>
                    <a:pt x="2863007" y="543452"/>
                  </a:lnTo>
                  <a:lnTo>
                    <a:pt x="2814121" y="534234"/>
                  </a:lnTo>
                  <a:lnTo>
                    <a:pt x="2764454" y="523577"/>
                  </a:lnTo>
                  <a:lnTo>
                    <a:pt x="2713991" y="511434"/>
                  </a:lnTo>
                  <a:lnTo>
                    <a:pt x="2662715" y="497757"/>
                  </a:lnTo>
                  <a:lnTo>
                    <a:pt x="2610610" y="482499"/>
                  </a:lnTo>
                  <a:lnTo>
                    <a:pt x="2557659" y="465614"/>
                  </a:lnTo>
                  <a:lnTo>
                    <a:pt x="2503846" y="447054"/>
                  </a:lnTo>
                  <a:lnTo>
                    <a:pt x="2449154" y="426773"/>
                  </a:lnTo>
                  <a:lnTo>
                    <a:pt x="2393567" y="404722"/>
                  </a:lnTo>
                  <a:lnTo>
                    <a:pt x="2337070" y="380856"/>
                  </a:lnTo>
                  <a:lnTo>
                    <a:pt x="2279644" y="355127"/>
                  </a:lnTo>
                  <a:lnTo>
                    <a:pt x="2221274" y="327487"/>
                  </a:lnTo>
                  <a:lnTo>
                    <a:pt x="2161944" y="297891"/>
                  </a:lnTo>
                  <a:lnTo>
                    <a:pt x="2101637" y="266290"/>
                  </a:lnTo>
                  <a:lnTo>
                    <a:pt x="2040336" y="232637"/>
                  </a:lnTo>
                  <a:lnTo>
                    <a:pt x="1993327" y="206990"/>
                  </a:lnTo>
                  <a:lnTo>
                    <a:pt x="1946603" y="182968"/>
                  </a:lnTo>
                  <a:lnTo>
                    <a:pt x="1900175" y="160547"/>
                  </a:lnTo>
                  <a:lnTo>
                    <a:pt x="1854052" y="139703"/>
                  </a:lnTo>
                  <a:lnTo>
                    <a:pt x="1808246" y="120411"/>
                  </a:lnTo>
                  <a:lnTo>
                    <a:pt x="1762766" y="102649"/>
                  </a:lnTo>
                  <a:lnTo>
                    <a:pt x="1717623" y="86392"/>
                  </a:lnTo>
                  <a:lnTo>
                    <a:pt x="1672827" y="71616"/>
                  </a:lnTo>
                  <a:lnTo>
                    <a:pt x="1628389" y="58298"/>
                  </a:lnTo>
                  <a:lnTo>
                    <a:pt x="1584318" y="46413"/>
                  </a:lnTo>
                  <a:lnTo>
                    <a:pt x="1540625" y="35937"/>
                  </a:lnTo>
                  <a:lnTo>
                    <a:pt x="1497321" y="26847"/>
                  </a:lnTo>
                  <a:lnTo>
                    <a:pt x="1454416" y="19118"/>
                  </a:lnTo>
                  <a:lnTo>
                    <a:pt x="1411920" y="12727"/>
                  </a:lnTo>
                  <a:lnTo>
                    <a:pt x="1369843" y="7650"/>
                  </a:lnTo>
                  <a:lnTo>
                    <a:pt x="1328195" y="3862"/>
                  </a:lnTo>
                  <a:lnTo>
                    <a:pt x="1286988" y="1341"/>
                  </a:lnTo>
                  <a:lnTo>
                    <a:pt x="1246231" y="61"/>
                  </a:lnTo>
                  <a:lnTo>
                    <a:pt x="1205935" y="0"/>
                  </a:lnTo>
                  <a:lnTo>
                    <a:pt x="1166110" y="1132"/>
                  </a:lnTo>
                  <a:lnTo>
                    <a:pt x="1126766" y="3434"/>
                  </a:lnTo>
                  <a:lnTo>
                    <a:pt x="1087913" y="6883"/>
                  </a:lnTo>
                  <a:lnTo>
                    <a:pt x="1049563" y="11454"/>
                  </a:lnTo>
                  <a:lnTo>
                    <a:pt x="1011724" y="17124"/>
                  </a:lnTo>
                  <a:lnTo>
                    <a:pt x="937626" y="31662"/>
                  </a:lnTo>
                  <a:lnTo>
                    <a:pt x="865700" y="50306"/>
                  </a:lnTo>
                  <a:lnTo>
                    <a:pt x="796029" y="72865"/>
                  </a:lnTo>
                  <a:lnTo>
                    <a:pt x="728697" y="99148"/>
                  </a:lnTo>
                  <a:lnTo>
                    <a:pt x="663784" y="128962"/>
                  </a:lnTo>
                  <a:lnTo>
                    <a:pt x="601375" y="162117"/>
                  </a:lnTo>
                  <a:lnTo>
                    <a:pt x="541551" y="198421"/>
                  </a:lnTo>
                  <a:lnTo>
                    <a:pt x="484395" y="237682"/>
                  </a:lnTo>
                  <a:lnTo>
                    <a:pt x="429989" y="279710"/>
                  </a:lnTo>
                  <a:lnTo>
                    <a:pt x="378417" y="324312"/>
                  </a:lnTo>
                  <a:lnTo>
                    <a:pt x="329760" y="371298"/>
                  </a:lnTo>
                  <a:lnTo>
                    <a:pt x="284102" y="420476"/>
                  </a:lnTo>
                  <a:lnTo>
                    <a:pt x="241524" y="471653"/>
                  </a:lnTo>
                  <a:lnTo>
                    <a:pt x="202109" y="524640"/>
                  </a:lnTo>
                  <a:lnTo>
                    <a:pt x="165940" y="579244"/>
                  </a:lnTo>
                  <a:lnTo>
                    <a:pt x="133100" y="635275"/>
                  </a:lnTo>
                  <a:lnTo>
                    <a:pt x="103670" y="692540"/>
                  </a:lnTo>
                  <a:lnTo>
                    <a:pt x="77733" y="750848"/>
                  </a:lnTo>
                  <a:lnTo>
                    <a:pt x="55373" y="810008"/>
                  </a:lnTo>
                  <a:lnTo>
                    <a:pt x="36671" y="869828"/>
                  </a:lnTo>
                  <a:lnTo>
                    <a:pt x="21710" y="930117"/>
                  </a:lnTo>
                  <a:lnTo>
                    <a:pt x="10573" y="990684"/>
                  </a:lnTo>
                  <a:lnTo>
                    <a:pt x="3342" y="1051336"/>
                  </a:lnTo>
                  <a:lnTo>
                    <a:pt x="99" y="1111883"/>
                  </a:lnTo>
                  <a:lnTo>
                    <a:pt x="0" y="1142057"/>
                  </a:lnTo>
                  <a:lnTo>
                    <a:pt x="928" y="1172133"/>
                  </a:lnTo>
                  <a:lnTo>
                    <a:pt x="5910" y="1231895"/>
                  </a:lnTo>
                  <a:lnTo>
                    <a:pt x="15129" y="1290977"/>
                  </a:lnTo>
                  <a:lnTo>
                    <a:pt x="28666" y="1349188"/>
                  </a:lnTo>
                  <a:lnTo>
                    <a:pt x="46605" y="1406336"/>
                  </a:lnTo>
                  <a:lnTo>
                    <a:pt x="69028" y="1462230"/>
                  </a:lnTo>
                  <a:lnTo>
                    <a:pt x="96017" y="1516678"/>
                  </a:lnTo>
                  <a:lnTo>
                    <a:pt x="127655" y="1569490"/>
                  </a:lnTo>
                  <a:lnTo>
                    <a:pt x="164025" y="1620472"/>
                  </a:lnTo>
                  <a:lnTo>
                    <a:pt x="205209" y="1669436"/>
                  </a:lnTo>
                  <a:lnTo>
                    <a:pt x="251289" y="1716187"/>
                  </a:lnTo>
                  <a:lnTo>
                    <a:pt x="302348" y="1760536"/>
                  </a:lnTo>
                  <a:lnTo>
                    <a:pt x="329771" y="1781750"/>
                  </a:lnTo>
                  <a:lnTo>
                    <a:pt x="374305" y="1816254"/>
                  </a:lnTo>
                  <a:lnTo>
                    <a:pt x="415707" y="1851094"/>
                  </a:lnTo>
                  <a:lnTo>
                    <a:pt x="454072" y="1886249"/>
                  </a:lnTo>
                  <a:lnTo>
                    <a:pt x="489495" y="1921700"/>
                  </a:lnTo>
                  <a:lnTo>
                    <a:pt x="522069" y="1957429"/>
                  </a:lnTo>
                  <a:lnTo>
                    <a:pt x="551888" y="1993416"/>
                  </a:lnTo>
                  <a:lnTo>
                    <a:pt x="579048" y="2029642"/>
                  </a:lnTo>
                  <a:lnTo>
                    <a:pt x="603641" y="2066087"/>
                  </a:lnTo>
                  <a:lnTo>
                    <a:pt x="625764" y="2102733"/>
                  </a:lnTo>
                  <a:lnTo>
                    <a:pt x="645508" y="2139560"/>
                  </a:lnTo>
                  <a:lnTo>
                    <a:pt x="662970" y="2176550"/>
                  </a:lnTo>
                  <a:lnTo>
                    <a:pt x="678243" y="2213682"/>
                  </a:lnTo>
                  <a:lnTo>
                    <a:pt x="691421" y="2250938"/>
                  </a:lnTo>
                  <a:lnTo>
                    <a:pt x="702598" y="2288298"/>
                  </a:lnTo>
                  <a:lnTo>
                    <a:pt x="711870" y="2325743"/>
                  </a:lnTo>
                  <a:lnTo>
                    <a:pt x="719330" y="2363254"/>
                  </a:lnTo>
                  <a:lnTo>
                    <a:pt x="729190" y="2438398"/>
                  </a:lnTo>
                  <a:lnTo>
                    <a:pt x="732934" y="2513575"/>
                  </a:lnTo>
                  <a:lnTo>
                    <a:pt x="732748" y="2551128"/>
                  </a:lnTo>
                  <a:lnTo>
                    <a:pt x="728730" y="2626068"/>
                  </a:lnTo>
                  <a:lnTo>
                    <a:pt x="720480" y="2700656"/>
                  </a:lnTo>
                  <a:lnTo>
                    <a:pt x="708753" y="2774740"/>
                  </a:lnTo>
                  <a:lnTo>
                    <a:pt x="694301" y="2848166"/>
                  </a:lnTo>
                  <a:lnTo>
                    <a:pt x="677879" y="2920780"/>
                  </a:lnTo>
                  <a:lnTo>
                    <a:pt x="660241" y="2992428"/>
                  </a:lnTo>
                  <a:lnTo>
                    <a:pt x="642140" y="3062957"/>
                  </a:lnTo>
                  <a:lnTo>
                    <a:pt x="633152" y="3097754"/>
                  </a:lnTo>
                  <a:lnTo>
                    <a:pt x="624331" y="3132213"/>
                  </a:lnTo>
                  <a:lnTo>
                    <a:pt x="607568" y="3200043"/>
                  </a:lnTo>
                  <a:lnTo>
                    <a:pt x="592604" y="3266292"/>
                  </a:lnTo>
                  <a:lnTo>
                    <a:pt x="580194" y="3330808"/>
                  </a:lnTo>
                  <a:lnTo>
                    <a:pt x="571091" y="3393436"/>
                  </a:lnTo>
                  <a:lnTo>
                    <a:pt x="566049" y="3454022"/>
                  </a:lnTo>
                  <a:lnTo>
                    <a:pt x="565287" y="3483502"/>
                  </a:lnTo>
                  <a:lnTo>
                    <a:pt x="565822" y="3512413"/>
                  </a:lnTo>
                  <a:lnTo>
                    <a:pt x="571165" y="3568456"/>
                  </a:lnTo>
                  <a:lnTo>
                    <a:pt x="582830" y="3621996"/>
                  </a:lnTo>
                  <a:lnTo>
                    <a:pt x="601573" y="3672880"/>
                  </a:lnTo>
                  <a:lnTo>
                    <a:pt x="628146" y="3720955"/>
                  </a:lnTo>
                  <a:lnTo>
                    <a:pt x="644605" y="3743890"/>
                  </a:lnTo>
                  <a:lnTo>
                    <a:pt x="663304" y="3766066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618570" y="6141834"/>
              <a:ext cx="212725" cy="210185"/>
            </a:xfrm>
            <a:custGeom>
              <a:avLst/>
              <a:gdLst/>
              <a:ahLst/>
              <a:cxnLst/>
              <a:rect l="l" t="t" r="r" b="b"/>
              <a:pathLst>
                <a:path w="212725" h="210185">
                  <a:moveTo>
                    <a:pt x="212407" y="0"/>
                  </a:moveTo>
                  <a:lnTo>
                    <a:pt x="0" y="0"/>
                  </a:lnTo>
                  <a:lnTo>
                    <a:pt x="0" y="104813"/>
                  </a:lnTo>
                  <a:lnTo>
                    <a:pt x="0" y="209626"/>
                  </a:lnTo>
                  <a:lnTo>
                    <a:pt x="212407" y="209626"/>
                  </a:lnTo>
                  <a:lnTo>
                    <a:pt x="212407" y="104813"/>
                  </a:lnTo>
                  <a:lnTo>
                    <a:pt x="212407" y="0"/>
                  </a:lnTo>
                  <a:close/>
                </a:path>
              </a:pathLst>
            </a:custGeom>
            <a:solidFill>
              <a:srgbClr val="75A1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47629" y="6246642"/>
              <a:ext cx="314325" cy="309880"/>
            </a:xfrm>
            <a:custGeom>
              <a:avLst/>
              <a:gdLst/>
              <a:ahLst/>
              <a:cxnLst/>
              <a:rect l="l" t="t" r="r" b="b"/>
              <a:pathLst>
                <a:path w="314325" h="309879">
                  <a:moveTo>
                    <a:pt x="313832" y="0"/>
                  </a:moveTo>
                  <a:lnTo>
                    <a:pt x="0" y="0"/>
                  </a:lnTo>
                  <a:lnTo>
                    <a:pt x="0" y="309725"/>
                  </a:lnTo>
                  <a:lnTo>
                    <a:pt x="313832" y="309725"/>
                  </a:lnTo>
                  <a:lnTo>
                    <a:pt x="313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747629" y="6246642"/>
              <a:ext cx="314325" cy="309880"/>
            </a:xfrm>
            <a:custGeom>
              <a:avLst/>
              <a:gdLst/>
              <a:ahLst/>
              <a:cxnLst/>
              <a:rect l="l" t="t" r="r" b="b"/>
              <a:pathLst>
                <a:path w="314325" h="309879">
                  <a:moveTo>
                    <a:pt x="0" y="0"/>
                  </a:moveTo>
                  <a:lnTo>
                    <a:pt x="313832" y="0"/>
                  </a:lnTo>
                  <a:lnTo>
                    <a:pt x="313832" y="309726"/>
                  </a:lnTo>
                  <a:lnTo>
                    <a:pt x="0" y="30972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75A1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0"/>
              <a:ext cx="2298700" cy="1140460"/>
            </a:xfrm>
            <a:custGeom>
              <a:avLst/>
              <a:gdLst/>
              <a:ahLst/>
              <a:cxnLst/>
              <a:rect l="l" t="t" r="r" b="b"/>
              <a:pathLst>
                <a:path w="2298700" h="1140460">
                  <a:moveTo>
                    <a:pt x="0" y="568317"/>
                  </a:moveTo>
                  <a:lnTo>
                    <a:pt x="70848" y="561250"/>
                  </a:lnTo>
                  <a:lnTo>
                    <a:pt x="146525" y="557292"/>
                  </a:lnTo>
                  <a:lnTo>
                    <a:pt x="185261" y="556932"/>
                  </a:lnTo>
                  <a:lnTo>
                    <a:pt x="224624" y="557835"/>
                  </a:lnTo>
                  <a:lnTo>
                    <a:pt x="264632" y="560139"/>
                  </a:lnTo>
                  <a:lnTo>
                    <a:pt x="305306" y="563982"/>
                  </a:lnTo>
                  <a:lnTo>
                    <a:pt x="346666" y="569504"/>
                  </a:lnTo>
                  <a:lnTo>
                    <a:pt x="388732" y="576842"/>
                  </a:lnTo>
                  <a:lnTo>
                    <a:pt x="431524" y="586134"/>
                  </a:lnTo>
                  <a:lnTo>
                    <a:pt x="475061" y="597518"/>
                  </a:lnTo>
                  <a:lnTo>
                    <a:pt x="519365" y="611134"/>
                  </a:lnTo>
                  <a:lnTo>
                    <a:pt x="564454" y="627118"/>
                  </a:lnTo>
                  <a:lnTo>
                    <a:pt x="610349" y="645610"/>
                  </a:lnTo>
                  <a:lnTo>
                    <a:pt x="657070" y="666747"/>
                  </a:lnTo>
                  <a:lnTo>
                    <a:pt x="704637" y="690669"/>
                  </a:lnTo>
                  <a:lnTo>
                    <a:pt x="753071" y="717512"/>
                  </a:lnTo>
                  <a:lnTo>
                    <a:pt x="802390" y="747416"/>
                  </a:lnTo>
                  <a:lnTo>
                    <a:pt x="852615" y="780518"/>
                  </a:lnTo>
                  <a:lnTo>
                    <a:pt x="903766" y="816957"/>
                  </a:lnTo>
                  <a:lnTo>
                    <a:pt x="955863" y="856871"/>
                  </a:lnTo>
                  <a:lnTo>
                    <a:pt x="1008927" y="900399"/>
                  </a:lnTo>
                  <a:lnTo>
                    <a:pt x="1050296" y="934015"/>
                  </a:lnTo>
                  <a:lnTo>
                    <a:pt x="1091698" y="964844"/>
                  </a:lnTo>
                  <a:lnTo>
                    <a:pt x="1133089" y="992948"/>
                  </a:lnTo>
                  <a:lnTo>
                    <a:pt x="1174427" y="1018390"/>
                  </a:lnTo>
                  <a:lnTo>
                    <a:pt x="1215669" y="1041232"/>
                  </a:lnTo>
                  <a:lnTo>
                    <a:pt x="1256773" y="1061537"/>
                  </a:lnTo>
                  <a:lnTo>
                    <a:pt x="1297696" y="1079367"/>
                  </a:lnTo>
                  <a:lnTo>
                    <a:pt x="1338395" y="1094786"/>
                  </a:lnTo>
                  <a:lnTo>
                    <a:pt x="1378829" y="1107854"/>
                  </a:lnTo>
                  <a:lnTo>
                    <a:pt x="1418953" y="1118635"/>
                  </a:lnTo>
                  <a:lnTo>
                    <a:pt x="1458727" y="1127191"/>
                  </a:lnTo>
                  <a:lnTo>
                    <a:pt x="1498106" y="1133585"/>
                  </a:lnTo>
                  <a:lnTo>
                    <a:pt x="1537048" y="1137880"/>
                  </a:lnTo>
                  <a:lnTo>
                    <a:pt x="1575512" y="1140136"/>
                  </a:lnTo>
                  <a:lnTo>
                    <a:pt x="1613453" y="1140418"/>
                  </a:lnTo>
                  <a:lnTo>
                    <a:pt x="1650830" y="1138788"/>
                  </a:lnTo>
                  <a:lnTo>
                    <a:pt x="1723721" y="1130040"/>
                  </a:lnTo>
                  <a:lnTo>
                    <a:pt x="1793842" y="1114392"/>
                  </a:lnTo>
                  <a:lnTo>
                    <a:pt x="1860854" y="1092345"/>
                  </a:lnTo>
                  <a:lnTo>
                    <a:pt x="1924414" y="1064398"/>
                  </a:lnTo>
                  <a:lnTo>
                    <a:pt x="1984183" y="1031050"/>
                  </a:lnTo>
                  <a:lnTo>
                    <a:pt x="2039819" y="992802"/>
                  </a:lnTo>
                  <a:lnTo>
                    <a:pt x="2090982" y="950154"/>
                  </a:lnTo>
                  <a:lnTo>
                    <a:pt x="2137330" y="903605"/>
                  </a:lnTo>
                  <a:lnTo>
                    <a:pt x="2178523" y="853656"/>
                  </a:lnTo>
                  <a:lnTo>
                    <a:pt x="2214219" y="800806"/>
                  </a:lnTo>
                  <a:lnTo>
                    <a:pt x="2244078" y="745555"/>
                  </a:lnTo>
                  <a:lnTo>
                    <a:pt x="2267760" y="688402"/>
                  </a:lnTo>
                  <a:lnTo>
                    <a:pt x="2284922" y="629849"/>
                  </a:lnTo>
                  <a:lnTo>
                    <a:pt x="2295225" y="570394"/>
                  </a:lnTo>
                  <a:lnTo>
                    <a:pt x="2298327" y="510538"/>
                  </a:lnTo>
                  <a:lnTo>
                    <a:pt x="2297071" y="480616"/>
                  </a:lnTo>
                  <a:lnTo>
                    <a:pt x="2288733" y="421094"/>
                  </a:lnTo>
                  <a:lnTo>
                    <a:pt x="2272342" y="362421"/>
                  </a:lnTo>
                  <a:lnTo>
                    <a:pt x="2247557" y="305096"/>
                  </a:lnTo>
                  <a:lnTo>
                    <a:pt x="2214037" y="249619"/>
                  </a:lnTo>
                  <a:lnTo>
                    <a:pt x="2171442" y="196490"/>
                  </a:lnTo>
                  <a:lnTo>
                    <a:pt x="2135630" y="154542"/>
                  </a:lnTo>
                  <a:lnTo>
                    <a:pt x="2104959" y="113042"/>
                  </a:lnTo>
                  <a:lnTo>
                    <a:pt x="2079157" y="71993"/>
                  </a:lnTo>
                  <a:lnTo>
                    <a:pt x="2057953" y="31396"/>
                  </a:lnTo>
                  <a:lnTo>
                    <a:pt x="2044752" y="0"/>
                  </a:lnTo>
                </a:path>
              </a:pathLst>
            </a:custGeom>
            <a:ln w="6350">
              <a:solidFill>
                <a:srgbClr val="F571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449" y="309845"/>
              <a:ext cx="622784" cy="62278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262" y="533255"/>
              <a:ext cx="566471" cy="2412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263" y="533255"/>
              <a:ext cx="807721" cy="80772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0513" y="1099727"/>
              <a:ext cx="566470" cy="241249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24994" y="167769"/>
            <a:ext cx="119270" cy="1143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00260" y="167769"/>
            <a:ext cx="119269" cy="1143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49730" y="167769"/>
            <a:ext cx="119269" cy="1143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8086" y="1340976"/>
            <a:ext cx="10610982" cy="5117584"/>
          </a:xfrm>
          <a:prstGeom prst="rect">
            <a:avLst/>
          </a:prstGeom>
        </p:spPr>
      </p:pic>
      <p:pic>
        <p:nvPicPr>
          <p:cNvPr id="32" name="Google Shape;369;p7">
            <a:extLst>
              <a:ext uri="{FF2B5EF4-FFF2-40B4-BE49-F238E27FC236}">
                <a16:creationId xmlns:a16="http://schemas.microsoft.com/office/drawing/2014/main" id="{B343DD4B-41F3-11D2-7821-4304D258FC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74624" y="72915"/>
            <a:ext cx="410483" cy="4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70;p7">
            <a:extLst>
              <a:ext uri="{FF2B5EF4-FFF2-40B4-BE49-F238E27FC236}">
                <a16:creationId xmlns:a16="http://schemas.microsoft.com/office/drawing/2014/main" id="{4A27AAE2-00E4-998A-2B0D-1C644999C3E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10360" y="25710"/>
            <a:ext cx="816818" cy="46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1142</Words>
  <Application>Microsoft Office PowerPoint</Application>
  <PresentationFormat>Widescreen</PresentationFormat>
  <Paragraphs>180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Aharoni</vt:lpstr>
      <vt:lpstr>Arial</vt:lpstr>
      <vt:lpstr>Arial MT</vt:lpstr>
      <vt:lpstr>Calibri</vt:lpstr>
      <vt:lpstr>Courier New</vt:lpstr>
      <vt:lpstr>Lucida Sans Unicode</vt:lpstr>
      <vt:lpstr>Microsoft Sans Serif</vt:lpstr>
      <vt:lpstr>Open Sans</vt:lpstr>
      <vt:lpstr>Open Sans ExtraBold</vt:lpstr>
      <vt:lpstr>Quattrocento Sans</vt:lpstr>
      <vt:lpstr>Segoe UI</vt:lpstr>
      <vt:lpstr>Source Sans Pro</vt:lpstr>
      <vt:lpstr>Tahoma</vt:lpstr>
      <vt:lpstr>Trebuchet MS</vt:lpstr>
      <vt:lpstr>Verdana</vt:lpstr>
      <vt:lpstr>Office Theme</vt:lpstr>
      <vt:lpstr>“Gerakan Nasional  Pemuda Penggerak  Transformasi Digital” </vt:lpstr>
      <vt:lpstr>PowerPoint Presentation</vt:lpstr>
      <vt:lpstr>TRANSFORMASI DIGITAL MENUJU INDONESIA DIGITAL NATION</vt:lpstr>
      <vt:lpstr>RUANG DIGITAL: PELUANG DAN TANTANGAN</vt:lpstr>
      <vt:lpstr>PowerPoint Presentation</vt:lpstr>
      <vt:lpstr>PowerPoint Presentation</vt:lpstr>
      <vt:lpstr>PowerPoint Presentation</vt:lpstr>
      <vt:lpstr>PowerPoint Presentation</vt:lpstr>
      <vt:lpstr>KUNCI KEBERHASILAN : KOLABORASI</vt:lpstr>
      <vt:lpstr>REPOSITORI MATERI LITERASI DIGITAL</vt:lpstr>
      <vt:lpstr>-Terima kasih-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Transformasi Digital  Bisnis Media: Peluang  dan Tantangan </dc:title>
  <cp:lastModifiedBy>Boni Pudjianto</cp:lastModifiedBy>
  <cp:revision>20</cp:revision>
  <dcterms:created xsi:type="dcterms:W3CDTF">2022-02-11T02:50:01Z</dcterms:created>
  <dcterms:modified xsi:type="dcterms:W3CDTF">2022-05-27T03:57:55Z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2022-02-10T00:00:00Z</vt:filetime>
  </property>
  <property fmtid="{D5CDD505-2E9C-101B-9397-08002B2CF9AE}" pid="3" name="LastSaved">
    <vt:filetime>2022-02-11T00:00:00Z</vt:filetime>
  </property>
</Properties>
</file>